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5"/>
  </p:notesMasterIdLst>
  <p:sldIdLst>
    <p:sldId id="256" r:id="rId2"/>
    <p:sldId id="270" r:id="rId3"/>
    <p:sldId id="258" r:id="rId4"/>
    <p:sldId id="259" r:id="rId5"/>
    <p:sldId id="305" r:id="rId6"/>
    <p:sldId id="306" r:id="rId7"/>
    <p:sldId id="308" r:id="rId8"/>
    <p:sldId id="309" r:id="rId9"/>
    <p:sldId id="310" r:id="rId10"/>
    <p:sldId id="311" r:id="rId11"/>
    <p:sldId id="312" r:id="rId12"/>
    <p:sldId id="313" r:id="rId13"/>
    <p:sldId id="314" r:id="rId14"/>
    <p:sldId id="315" r:id="rId15"/>
    <p:sldId id="316" r:id="rId16"/>
    <p:sldId id="321" r:id="rId17"/>
    <p:sldId id="322" r:id="rId18"/>
    <p:sldId id="323" r:id="rId19"/>
    <p:sldId id="324" r:id="rId20"/>
    <p:sldId id="330" r:id="rId21"/>
    <p:sldId id="325" r:id="rId22"/>
    <p:sldId id="326" r:id="rId23"/>
    <p:sldId id="327" r:id="rId24"/>
    <p:sldId id="328" r:id="rId25"/>
    <p:sldId id="329" r:id="rId26"/>
    <p:sldId id="307" r:id="rId27"/>
    <p:sldId id="331" r:id="rId28"/>
    <p:sldId id="332" r:id="rId29"/>
    <p:sldId id="333" r:id="rId30"/>
    <p:sldId id="336" r:id="rId31"/>
    <p:sldId id="317" r:id="rId32"/>
    <p:sldId id="318" r:id="rId33"/>
    <p:sldId id="319" r:id="rId34"/>
    <p:sldId id="320" r:id="rId35"/>
    <p:sldId id="334" r:id="rId36"/>
    <p:sldId id="335" r:id="rId37"/>
    <p:sldId id="337" r:id="rId38"/>
    <p:sldId id="338" r:id="rId39"/>
    <p:sldId id="339" r:id="rId40"/>
    <p:sldId id="340" r:id="rId41"/>
    <p:sldId id="341" r:id="rId42"/>
    <p:sldId id="344" r:id="rId43"/>
    <p:sldId id="343" r:id="rId44"/>
    <p:sldId id="345" r:id="rId45"/>
    <p:sldId id="346" r:id="rId46"/>
    <p:sldId id="347" r:id="rId47"/>
    <p:sldId id="348" r:id="rId48"/>
    <p:sldId id="349" r:id="rId49"/>
    <p:sldId id="350" r:id="rId50"/>
    <p:sldId id="351" r:id="rId51"/>
    <p:sldId id="352" r:id="rId52"/>
    <p:sldId id="353" r:id="rId53"/>
    <p:sldId id="354" r:id="rId54"/>
  </p:sldIdLst>
  <p:sldSz cx="9144000" cy="5143500" type="screen16x9"/>
  <p:notesSz cx="6858000" cy="9144000"/>
  <p:embeddedFontLst>
    <p:embeddedFont>
      <p:font typeface="Archivo Light" panose="020B0604020202020204" charset="0"/>
      <p:regular r:id="rId56"/>
      <p:bold r:id="rId57"/>
      <p:italic r:id="rId58"/>
      <p:boldItalic r:id="rId59"/>
    </p:embeddedFont>
    <p:embeddedFont>
      <p:font typeface="Cuprum" panose="020B0604020202020204" charset="0"/>
      <p:regular r:id="rId60"/>
      <p:bold r:id="rId61"/>
      <p:italic r:id="rId62"/>
      <p:boldItalic r:id="rId63"/>
    </p:embeddedFont>
    <p:embeddedFont>
      <p:font typeface="MS PGothic" panose="020B0600070205080204" pitchFamily="34" charset="-128"/>
      <p:regular r:id="rId64"/>
    </p:embeddedFont>
    <p:embeddedFont>
      <p:font typeface="Orbitron" panose="020B0604020202020204" charset="0"/>
      <p:regular r:id="rId65"/>
      <p:bold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689"/>
    <a:srgbClr val="92F7FF"/>
    <a:srgbClr val="2D2CA1"/>
    <a:srgbClr val="FFFFFF"/>
    <a:srgbClr val="3333B8"/>
    <a:srgbClr val="35CFDB"/>
    <a:srgbClr val="B2E0D7"/>
    <a:srgbClr val="A1F1ED"/>
    <a:srgbClr val="7789F2"/>
    <a:srgbClr val="262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4588EB-1F31-46D0-8323-1475F62B44E4}">
  <a:tblStyle styleId="{BD4588EB-1F31-46D0-8323-1475F62B44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12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645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34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21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851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005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01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683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56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76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3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f31fdcabd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f31fdcabd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818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646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75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193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7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8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279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923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87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345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618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57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28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14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649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20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809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24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330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532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724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268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018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607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324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446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388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035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99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671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131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387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9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52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32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0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7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9"/>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3980486" y="-2089103"/>
            <a:ext cx="8043475" cy="8043475"/>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551187" y="193699"/>
            <a:ext cx="609540" cy="583574"/>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9"/>
          <p:cNvGrpSpPr/>
          <p:nvPr/>
        </p:nvGrpSpPr>
        <p:grpSpPr>
          <a:xfrm>
            <a:off x="3657878" y="4442802"/>
            <a:ext cx="631910" cy="457789"/>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9"/>
          <p:cNvGrpSpPr/>
          <p:nvPr/>
        </p:nvGrpSpPr>
        <p:grpSpPr>
          <a:xfrm>
            <a:off x="8184044" y="317575"/>
            <a:ext cx="498706" cy="477465"/>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8353512" y="4107552"/>
            <a:ext cx="456233" cy="335252"/>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682758" y="1527568"/>
            <a:ext cx="232368" cy="974453"/>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a:off x="4713835" y="193704"/>
            <a:ext cx="518269" cy="328105"/>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9" name="Google Shape;359;p10"/>
          <p:cNvGrpSpPr/>
          <p:nvPr/>
        </p:nvGrpSpPr>
        <p:grpSpPr>
          <a:xfrm>
            <a:off x="301700" y="494646"/>
            <a:ext cx="535664" cy="317725"/>
            <a:chOff x="5182025" y="464396"/>
            <a:chExt cx="535664" cy="317725"/>
          </a:xfrm>
        </p:grpSpPr>
        <p:sp>
          <p:nvSpPr>
            <p:cNvPr id="360" name="Google Shape;360;p10"/>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0"/>
          <p:cNvGrpSpPr/>
          <p:nvPr/>
        </p:nvGrpSpPr>
        <p:grpSpPr>
          <a:xfrm>
            <a:off x="159610" y="2603391"/>
            <a:ext cx="365869" cy="328105"/>
            <a:chOff x="7194285" y="1228366"/>
            <a:chExt cx="365869" cy="328105"/>
          </a:xfrm>
        </p:grpSpPr>
        <p:sp>
          <p:nvSpPr>
            <p:cNvPr id="364" name="Google Shape;364;p1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0"/>
          <p:cNvGrpSpPr/>
          <p:nvPr/>
        </p:nvGrpSpPr>
        <p:grpSpPr>
          <a:xfrm>
            <a:off x="8584171" y="1398312"/>
            <a:ext cx="355724" cy="1888212"/>
            <a:chOff x="124471" y="1153724"/>
            <a:chExt cx="355724" cy="1888212"/>
          </a:xfrm>
        </p:grpSpPr>
        <p:sp>
          <p:nvSpPr>
            <p:cNvPr id="369" name="Google Shape;369;p1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8179187" y="3570224"/>
            <a:ext cx="609540" cy="583574"/>
            <a:chOff x="3105300" y="593625"/>
            <a:chExt cx="256800" cy="245850"/>
          </a:xfrm>
        </p:grpSpPr>
        <p:sp>
          <p:nvSpPr>
            <p:cNvPr id="375" name="Google Shape;375;p1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13"/>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2" name="Google Shape;442;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3" name="Google Shape;443;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4" name="Google Shape;444;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5" name="Google Shape;445;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8" name="Google Shape;448;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9" name="Google Shape;449;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1" name="Google Shape;451;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2" name="Google Shape;452;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4" name="Google Shape;454;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5" name="Google Shape;455;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7" name="Google Shape;457;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8" name="Google Shape;458;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4796439" y="-2911087"/>
            <a:ext cx="8043475" cy="8043475"/>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94827" y="164749"/>
            <a:ext cx="8680795" cy="4879924"/>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22"/>
        <p:cNvGrpSpPr/>
        <p:nvPr/>
      </p:nvGrpSpPr>
      <p:grpSpPr>
        <a:xfrm>
          <a:off x="0" y="0"/>
          <a:ext cx="0" cy="0"/>
          <a:chOff x="0" y="0"/>
          <a:chExt cx="0" cy="0"/>
        </a:xfrm>
      </p:grpSpPr>
      <p:sp>
        <p:nvSpPr>
          <p:cNvPr id="923" name="Google Shape;923;p23"/>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4" name="Google Shape;924;p23"/>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23"/>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6" name="Google Shape;926;p23"/>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23"/>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8" name="Google Shape;928;p23"/>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2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23"/>
          <p:cNvGrpSpPr/>
          <p:nvPr/>
        </p:nvGrpSpPr>
        <p:grpSpPr>
          <a:xfrm>
            <a:off x="8566483" y="404987"/>
            <a:ext cx="355724" cy="1888212"/>
            <a:chOff x="124471" y="1153724"/>
            <a:chExt cx="355724" cy="1888212"/>
          </a:xfrm>
        </p:grpSpPr>
        <p:sp>
          <p:nvSpPr>
            <p:cNvPr id="948" name="Google Shape;948;p2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3"/>
          <p:cNvGrpSpPr/>
          <p:nvPr/>
        </p:nvGrpSpPr>
        <p:grpSpPr>
          <a:xfrm>
            <a:off x="169027" y="1732884"/>
            <a:ext cx="232368" cy="973684"/>
            <a:chOff x="6656577" y="3252597"/>
            <a:chExt cx="232368" cy="973684"/>
          </a:xfrm>
        </p:grpSpPr>
        <p:sp>
          <p:nvSpPr>
            <p:cNvPr id="954" name="Google Shape;954;p2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3"/>
          <p:cNvGrpSpPr/>
          <p:nvPr/>
        </p:nvGrpSpPr>
        <p:grpSpPr>
          <a:xfrm>
            <a:off x="3043824" y="4730918"/>
            <a:ext cx="229483" cy="220256"/>
            <a:chOff x="250712" y="2821681"/>
            <a:chExt cx="229483" cy="220256"/>
          </a:xfrm>
        </p:grpSpPr>
        <p:sp>
          <p:nvSpPr>
            <p:cNvPr id="967" name="Google Shape;967;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69" r:id="rId7"/>
    <p:sldLayoutId id="2147483675"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35"/>
          <p:cNvSpPr txBox="1">
            <a:spLocks noGrp="1"/>
          </p:cNvSpPr>
          <p:nvPr>
            <p:ph type="subTitle" idx="1"/>
          </p:nvPr>
        </p:nvSpPr>
        <p:spPr>
          <a:xfrm>
            <a:off x="20105" y="4637916"/>
            <a:ext cx="4232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rPr>
              <a:t>Zobair Najdaoui</a:t>
            </a:r>
            <a:endParaRPr dirty="0">
              <a:solidFill>
                <a:schemeClr val="tx1">
                  <a:lumMod val="50000"/>
                </a:schemeClr>
              </a:solidFill>
            </a:endParaRPr>
          </a:p>
        </p:txBody>
      </p:sp>
      <p:sp>
        <p:nvSpPr>
          <p:cNvPr id="1382" name="Google Shape;1382;p35"/>
          <p:cNvSpPr txBox="1">
            <a:spLocks noGrp="1"/>
          </p:cNvSpPr>
          <p:nvPr>
            <p:ph type="ctrTitle"/>
          </p:nvPr>
        </p:nvSpPr>
        <p:spPr>
          <a:xfrm>
            <a:off x="713100" y="1166625"/>
            <a:ext cx="4640100" cy="22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solidFill>
                  <a:schemeClr val="accent1"/>
                </a:solidFill>
              </a:rPr>
              <a:t>MySQL </a:t>
            </a:r>
            <a:r>
              <a:rPr lang="en" sz="4500" dirty="0"/>
              <a:t>workebanch et serveur</a:t>
            </a:r>
            <a:endParaRPr sz="2700" dirty="0">
              <a:solidFill>
                <a:schemeClr val="accent1"/>
              </a:solidFill>
            </a:endParaRPr>
          </a:p>
        </p:txBody>
      </p:sp>
      <p:grpSp>
        <p:nvGrpSpPr>
          <p:cNvPr id="2" name="Google Shape;9672;p80">
            <a:extLst>
              <a:ext uri="{FF2B5EF4-FFF2-40B4-BE49-F238E27FC236}">
                <a16:creationId xmlns:a16="http://schemas.microsoft.com/office/drawing/2014/main" id="{33D30647-3D62-6025-82B7-949673548EEE}"/>
              </a:ext>
            </a:extLst>
          </p:cNvPr>
          <p:cNvGrpSpPr/>
          <p:nvPr/>
        </p:nvGrpSpPr>
        <p:grpSpPr>
          <a:xfrm>
            <a:off x="6042172" y="601791"/>
            <a:ext cx="354311" cy="354104"/>
            <a:chOff x="-49764975" y="3183375"/>
            <a:chExt cx="299300" cy="299125"/>
          </a:xfrm>
          <a:solidFill>
            <a:srgbClr val="35CFDB"/>
          </a:solidFill>
        </p:grpSpPr>
        <p:sp>
          <p:nvSpPr>
            <p:cNvPr id="3" name="Google Shape;9673;p80">
              <a:extLst>
                <a:ext uri="{FF2B5EF4-FFF2-40B4-BE49-F238E27FC236}">
                  <a16:creationId xmlns:a16="http://schemas.microsoft.com/office/drawing/2014/main" id="{E3C256B9-EE12-67DF-C0FC-9248D664FE82}"/>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74;p80">
              <a:extLst>
                <a:ext uri="{FF2B5EF4-FFF2-40B4-BE49-F238E27FC236}">
                  <a16:creationId xmlns:a16="http://schemas.microsoft.com/office/drawing/2014/main" id="{21EFE9C9-52BD-7ADE-FFE9-FBC97AC04B22}"/>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75;p80">
              <a:extLst>
                <a:ext uri="{FF2B5EF4-FFF2-40B4-BE49-F238E27FC236}">
                  <a16:creationId xmlns:a16="http://schemas.microsoft.com/office/drawing/2014/main" id="{CB90CF12-C739-4E20-B088-7FCC4F379EE4}"/>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676;p80">
              <a:extLst>
                <a:ext uri="{FF2B5EF4-FFF2-40B4-BE49-F238E27FC236}">
                  <a16:creationId xmlns:a16="http://schemas.microsoft.com/office/drawing/2014/main" id="{7355944D-8173-706F-E3CA-93F0BF6A3B5A}"/>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77;p80">
              <a:extLst>
                <a:ext uri="{FF2B5EF4-FFF2-40B4-BE49-F238E27FC236}">
                  <a16:creationId xmlns:a16="http://schemas.microsoft.com/office/drawing/2014/main" id="{E087E9A7-EC31-D614-5CAE-57E1F80288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678;p80">
              <a:extLst>
                <a:ext uri="{FF2B5EF4-FFF2-40B4-BE49-F238E27FC236}">
                  <a16:creationId xmlns:a16="http://schemas.microsoft.com/office/drawing/2014/main" id="{BAEE7A58-3B09-D173-136A-7FBB9CD4DCCB}"/>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79;p80">
              <a:extLst>
                <a:ext uri="{FF2B5EF4-FFF2-40B4-BE49-F238E27FC236}">
                  <a16:creationId xmlns:a16="http://schemas.microsoft.com/office/drawing/2014/main" id="{CDA4EBC6-E5C1-6E29-70DE-530CFEEBF52C}"/>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80;p80">
              <a:extLst>
                <a:ext uri="{FF2B5EF4-FFF2-40B4-BE49-F238E27FC236}">
                  <a16:creationId xmlns:a16="http://schemas.microsoft.com/office/drawing/2014/main" id="{6B6DD06E-DDF1-857A-8A99-CB487F89E54A}"/>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81;p80">
              <a:extLst>
                <a:ext uri="{FF2B5EF4-FFF2-40B4-BE49-F238E27FC236}">
                  <a16:creationId xmlns:a16="http://schemas.microsoft.com/office/drawing/2014/main" id="{99EA57F3-DD81-EBF4-4A79-4B9ABA0C0D8B}"/>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a:extLst>
              <a:ext uri="{FF2B5EF4-FFF2-40B4-BE49-F238E27FC236}">
                <a16:creationId xmlns:a16="http://schemas.microsoft.com/office/drawing/2014/main" id="{E91C121E-8E57-5AF3-3553-F4083D365FE8}"/>
              </a:ext>
            </a:extLst>
          </p:cNvPr>
          <p:cNvPicPr>
            <a:picLocks noChangeAspect="1"/>
          </p:cNvPicPr>
          <p:nvPr/>
        </p:nvPicPr>
        <p:blipFill>
          <a:blip r:embed="rId3"/>
          <a:stretch>
            <a:fillRect/>
          </a:stretch>
        </p:blipFill>
        <p:spPr>
          <a:xfrm>
            <a:off x="4252805" y="-11395"/>
            <a:ext cx="5916180" cy="50322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654658" y="517186"/>
            <a:ext cx="6048375"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fr-FR" sz="1600" dirty="0">
                <a:solidFill>
                  <a:schemeClr val="dk1"/>
                </a:solidFill>
                <a:latin typeface="Archivo Light"/>
                <a:cs typeface="Archivo Light"/>
              </a:rPr>
              <a:t>Après avoir exécuté la commande ci-dessus, vous obtiendrez un écran de invite. Choisissez Debian </a:t>
            </a:r>
            <a:r>
              <a:rPr lang="fr-FR" sz="1600" dirty="0" err="1">
                <a:solidFill>
                  <a:schemeClr val="dk1"/>
                </a:solidFill>
                <a:latin typeface="Archivo Light"/>
                <a:cs typeface="Archivo Light"/>
              </a:rPr>
              <a:t>buster</a:t>
            </a:r>
            <a:r>
              <a:rPr lang="fr-FR" sz="1600" dirty="0">
                <a:solidFill>
                  <a:schemeClr val="dk1"/>
                </a:solidFill>
                <a:latin typeface="Archivo Light"/>
                <a:cs typeface="Archivo Light"/>
              </a:rPr>
              <a:t> à l'aide des touches fléchées de votre clavier et appuyez sur Entrée.</a:t>
            </a:r>
            <a:endParaRPr lang="en-US" sz="1600" dirty="0">
              <a:solidFill>
                <a:schemeClr val="dk1"/>
              </a:solidFill>
              <a:latin typeface="Archivo Light"/>
              <a:cs typeface="Archivo Light"/>
              <a:sym typeface="Archivo Light"/>
            </a:endParaRPr>
          </a:p>
        </p:txBody>
      </p:sp>
      <p:pic>
        <p:nvPicPr>
          <p:cNvPr id="9218" name="Picture 2" descr="Choose Debian buster">
            <a:extLst>
              <a:ext uri="{FF2B5EF4-FFF2-40B4-BE49-F238E27FC236}">
                <a16:creationId xmlns:a16="http://schemas.microsoft.com/office/drawing/2014/main" id="{B8581B87-E116-D932-A2B9-EF630933D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58" y="1873534"/>
            <a:ext cx="62865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6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2010670" y="552587"/>
            <a:ext cx="5122659" cy="1180864"/>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fr-FR" sz="1600" dirty="0">
                <a:solidFill>
                  <a:schemeClr val="dk1"/>
                </a:solidFill>
                <a:latin typeface="Archivo Light"/>
                <a:cs typeface="Archivo Light"/>
              </a:rPr>
              <a:t>Après cela, choisissez OK et appuyez sur Entrer.</a:t>
            </a:r>
            <a:endParaRPr lang="en-US" sz="1600" dirty="0">
              <a:solidFill>
                <a:schemeClr val="dk1"/>
              </a:solidFill>
              <a:latin typeface="Archivo Light"/>
              <a:cs typeface="Archivo Light"/>
              <a:sym typeface="Archivo Light"/>
            </a:endParaRPr>
          </a:p>
        </p:txBody>
      </p:sp>
      <p:pic>
        <p:nvPicPr>
          <p:cNvPr id="8194" name="Picture 2" descr="click on ok">
            <a:extLst>
              <a:ext uri="{FF2B5EF4-FFF2-40B4-BE49-F238E27FC236}">
                <a16:creationId xmlns:a16="http://schemas.microsoft.com/office/drawing/2014/main" id="{B2A0C264-548F-0A93-7324-457574A88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16" y="1422647"/>
            <a:ext cx="7371510" cy="2903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85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5</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600868" y="749241"/>
            <a:ext cx="6048375" cy="100002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Étape 5 : Mettez à jour vos packages à l'aide de la commande suivante sur votre terminal.</a:t>
            </a:r>
            <a:endParaRPr lang="en-US" sz="1600" dirty="0">
              <a:solidFill>
                <a:schemeClr val="dk1"/>
              </a:solidFill>
              <a:latin typeface="Archivo Light"/>
              <a:cs typeface="Archivo Light"/>
              <a:sym typeface="Archivo Light"/>
            </a:endParaRPr>
          </a:p>
        </p:txBody>
      </p:sp>
      <p:pic>
        <p:nvPicPr>
          <p:cNvPr id="3" name="Image 2">
            <a:extLst>
              <a:ext uri="{FF2B5EF4-FFF2-40B4-BE49-F238E27FC236}">
                <a16:creationId xmlns:a16="http://schemas.microsoft.com/office/drawing/2014/main" id="{2B74F01B-58C7-FAD7-9268-1CEBC522E938}"/>
              </a:ext>
            </a:extLst>
          </p:cNvPr>
          <p:cNvPicPr>
            <a:picLocks noChangeAspect="1"/>
          </p:cNvPicPr>
          <p:nvPr/>
        </p:nvPicPr>
        <p:blipFill>
          <a:blip r:embed="rId3"/>
          <a:stretch>
            <a:fillRect/>
          </a:stretch>
        </p:blipFill>
        <p:spPr>
          <a:xfrm>
            <a:off x="1462755" y="1746309"/>
            <a:ext cx="6324600" cy="2647950"/>
          </a:xfrm>
          <a:prstGeom prst="rect">
            <a:avLst/>
          </a:prstGeom>
        </p:spPr>
      </p:pic>
    </p:spTree>
    <p:extLst>
      <p:ext uri="{BB962C8B-B14F-4D97-AF65-F5344CB8AC3E}">
        <p14:creationId xmlns:p14="http://schemas.microsoft.com/office/powerpoint/2010/main" val="800254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6</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116958" y="468148"/>
            <a:ext cx="7223506"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dk1"/>
                </a:solidFill>
                <a:latin typeface="Archivo Light"/>
                <a:cs typeface="Archivo Light"/>
              </a:rPr>
              <a:t>Étape 6 : Installez SQL Workbench Community. </a:t>
            </a:r>
          </a:p>
          <a:p>
            <a:r>
              <a:rPr lang="en-US" sz="1600" dirty="0">
                <a:solidFill>
                  <a:schemeClr val="dk1"/>
                </a:solidFill>
                <a:latin typeface="Archivo Light"/>
                <a:cs typeface="Archivo Light"/>
              </a:rPr>
              <a:t>Maintenant, nous devons installer MySQL Workbench Community avec snap.</a:t>
            </a:r>
            <a:endParaRPr lang="en-US" sz="1600" dirty="0">
              <a:solidFill>
                <a:schemeClr val="dk1"/>
              </a:solidFill>
              <a:latin typeface="Archivo Light"/>
              <a:cs typeface="Archivo Light"/>
              <a:sym typeface="Archivo Light"/>
            </a:endParaRPr>
          </a:p>
        </p:txBody>
      </p:sp>
      <p:pic>
        <p:nvPicPr>
          <p:cNvPr id="3" name="Image 2">
            <a:extLst>
              <a:ext uri="{FF2B5EF4-FFF2-40B4-BE49-F238E27FC236}">
                <a16:creationId xmlns:a16="http://schemas.microsoft.com/office/drawing/2014/main" id="{73C4A480-66D6-38CA-5BDB-CFF26824677F}"/>
              </a:ext>
            </a:extLst>
          </p:cNvPr>
          <p:cNvPicPr>
            <a:picLocks noChangeAspect="1"/>
          </p:cNvPicPr>
          <p:nvPr/>
        </p:nvPicPr>
        <p:blipFill>
          <a:blip r:embed="rId3"/>
          <a:stretch>
            <a:fillRect/>
          </a:stretch>
        </p:blipFill>
        <p:spPr>
          <a:xfrm>
            <a:off x="861561" y="1724795"/>
            <a:ext cx="7734300" cy="2257425"/>
          </a:xfrm>
          <a:prstGeom prst="rect">
            <a:avLst/>
          </a:prstGeom>
        </p:spPr>
      </p:pic>
    </p:spTree>
    <p:extLst>
      <p:ext uri="{BB962C8B-B14F-4D97-AF65-F5344CB8AC3E}">
        <p14:creationId xmlns:p14="http://schemas.microsoft.com/office/powerpoint/2010/main" val="290828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171572" y="307435"/>
            <a:ext cx="6800853"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C'est ça, maintenant SQL Workbench est installé sur votre système Linux. Pour vérifier, vous pouvez rechercher MySQL Workbench dans votre tiroir d'applications.</a:t>
            </a:r>
            <a:endParaRPr lang="en-US" sz="1600" dirty="0">
              <a:solidFill>
                <a:schemeClr val="dk1"/>
              </a:solidFill>
              <a:latin typeface="Archivo Light"/>
              <a:cs typeface="Archivo Light"/>
              <a:sym typeface="Archivo Light"/>
            </a:endParaRPr>
          </a:p>
        </p:txBody>
      </p:sp>
      <p:pic>
        <p:nvPicPr>
          <p:cNvPr id="5122" name="Picture 2">
            <a:extLst>
              <a:ext uri="{FF2B5EF4-FFF2-40B4-BE49-F238E27FC236}">
                <a16:creationId xmlns:a16="http://schemas.microsoft.com/office/drawing/2014/main" id="{19A724CB-3681-80B2-C8A3-39A9119D6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513" y="1449483"/>
            <a:ext cx="5529430" cy="315660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7792;p76">
            <a:extLst>
              <a:ext uri="{FF2B5EF4-FFF2-40B4-BE49-F238E27FC236}">
                <a16:creationId xmlns:a16="http://schemas.microsoft.com/office/drawing/2014/main" id="{A8B42F88-A7C3-210B-B9BE-588364C74979}"/>
              </a:ext>
            </a:extLst>
          </p:cNvPr>
          <p:cNvGrpSpPr/>
          <p:nvPr/>
        </p:nvGrpSpPr>
        <p:grpSpPr>
          <a:xfrm>
            <a:off x="534028" y="469308"/>
            <a:ext cx="339359" cy="339253"/>
            <a:chOff x="5642475" y="1435075"/>
            <a:chExt cx="481975" cy="481825"/>
          </a:xfrm>
          <a:solidFill>
            <a:schemeClr val="tx1"/>
          </a:solidFill>
        </p:grpSpPr>
        <p:sp>
          <p:nvSpPr>
            <p:cNvPr id="3" name="Google Shape;7793;p76">
              <a:extLst>
                <a:ext uri="{FF2B5EF4-FFF2-40B4-BE49-F238E27FC236}">
                  <a16:creationId xmlns:a16="http://schemas.microsoft.com/office/drawing/2014/main" id="{B22E127A-024D-1ECB-485D-1E735C9F1A53}"/>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7794;p76">
              <a:extLst>
                <a:ext uri="{FF2B5EF4-FFF2-40B4-BE49-F238E27FC236}">
                  <a16:creationId xmlns:a16="http://schemas.microsoft.com/office/drawing/2014/main" id="{4D44CFDA-2FD5-D3B4-AF1E-BFC19696D604}"/>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7795;p76">
              <a:extLst>
                <a:ext uri="{FF2B5EF4-FFF2-40B4-BE49-F238E27FC236}">
                  <a16:creationId xmlns:a16="http://schemas.microsoft.com/office/drawing/2014/main" id="{EE4F7596-074D-911F-C818-F7441BAB4893}"/>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53405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432932" y="262528"/>
            <a:ext cx="6076477" cy="751332"/>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Pour exécuter, cliquez sur l'icône de MySQL Workbench.</a:t>
            </a:r>
            <a:endParaRPr lang="en-US" sz="1600" dirty="0">
              <a:solidFill>
                <a:schemeClr val="dk1"/>
              </a:solidFill>
              <a:latin typeface="Archivo Light"/>
              <a:cs typeface="Archivo Light"/>
              <a:sym typeface="Archivo Light"/>
            </a:endParaRPr>
          </a:p>
        </p:txBody>
      </p:sp>
      <p:pic>
        <p:nvPicPr>
          <p:cNvPr id="3" name="Image 2">
            <a:extLst>
              <a:ext uri="{FF2B5EF4-FFF2-40B4-BE49-F238E27FC236}">
                <a16:creationId xmlns:a16="http://schemas.microsoft.com/office/drawing/2014/main" id="{9EA6C9D0-C62C-B39A-9A10-8595C353B9E4}"/>
              </a:ext>
            </a:extLst>
          </p:cNvPr>
          <p:cNvPicPr>
            <a:picLocks noChangeAspect="1"/>
          </p:cNvPicPr>
          <p:nvPr/>
        </p:nvPicPr>
        <p:blipFill>
          <a:blip r:embed="rId3"/>
          <a:stretch>
            <a:fillRect/>
          </a:stretch>
        </p:blipFill>
        <p:spPr>
          <a:xfrm>
            <a:off x="1506713" y="908000"/>
            <a:ext cx="6431788" cy="3616116"/>
          </a:xfrm>
          <a:prstGeom prst="rect">
            <a:avLst/>
          </a:prstGeom>
        </p:spPr>
      </p:pic>
      <p:grpSp>
        <p:nvGrpSpPr>
          <p:cNvPr id="2" name="Google Shape;7792;p76">
            <a:extLst>
              <a:ext uri="{FF2B5EF4-FFF2-40B4-BE49-F238E27FC236}">
                <a16:creationId xmlns:a16="http://schemas.microsoft.com/office/drawing/2014/main" id="{EE05AA9C-00DE-9974-72EC-7ECF92C33DCE}"/>
              </a:ext>
            </a:extLst>
          </p:cNvPr>
          <p:cNvGrpSpPr/>
          <p:nvPr/>
        </p:nvGrpSpPr>
        <p:grpSpPr>
          <a:xfrm>
            <a:off x="534028" y="469308"/>
            <a:ext cx="339359" cy="339253"/>
            <a:chOff x="5642475" y="1435075"/>
            <a:chExt cx="481975" cy="481825"/>
          </a:xfrm>
          <a:solidFill>
            <a:schemeClr val="tx1"/>
          </a:solidFill>
        </p:grpSpPr>
        <p:sp>
          <p:nvSpPr>
            <p:cNvPr id="4" name="Google Shape;7793;p76">
              <a:extLst>
                <a:ext uri="{FF2B5EF4-FFF2-40B4-BE49-F238E27FC236}">
                  <a16:creationId xmlns:a16="http://schemas.microsoft.com/office/drawing/2014/main" id="{063B9D5E-147B-F6CB-2844-0447C31D1B0B}"/>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7794;p76">
              <a:extLst>
                <a:ext uri="{FF2B5EF4-FFF2-40B4-BE49-F238E27FC236}">
                  <a16:creationId xmlns:a16="http://schemas.microsoft.com/office/drawing/2014/main" id="{9389C193-FFB3-D4C0-96CF-2F03D75A9DB2}"/>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7795;p76">
              <a:extLst>
                <a:ext uri="{FF2B5EF4-FFF2-40B4-BE49-F238E27FC236}">
                  <a16:creationId xmlns:a16="http://schemas.microsoft.com/office/drawing/2014/main" id="{9C3B172F-D3C5-2801-6697-9C21B1F2DCB7}"/>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155818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585674" y="1794367"/>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400738" y="540098"/>
            <a:ext cx="8525557" cy="1979406"/>
          </a:xfrm>
          <a:prstGeom prst="rect">
            <a:avLst/>
          </a:prstGeom>
        </p:spPr>
        <p:txBody>
          <a:bodyPr spcFirstLastPara="1" wrap="square" lIns="91425" tIns="91425" rIns="91425" bIns="91425" anchor="ctr" anchorCtr="0">
            <a:noAutofit/>
          </a:bodyPr>
          <a:lstStyle/>
          <a:p>
            <a:r>
              <a:rPr lang="en-US" sz="4800" b="1" dirty="0">
                <a:latin typeface="Orbitron"/>
                <a:sym typeface="Orbitron"/>
              </a:rPr>
              <a:t>Cr</a:t>
            </a:r>
            <a:r>
              <a:rPr lang="en-US" sz="4800" b="1" dirty="0">
                <a:latin typeface="Orbitron"/>
              </a:rPr>
              <a:t>é</a:t>
            </a:r>
            <a:r>
              <a:rPr lang="en-US" sz="4800" b="1" dirty="0">
                <a:latin typeface="Orbitron"/>
                <a:sym typeface="Orbitron"/>
              </a:rPr>
              <a:t>er un nouveau module</a:t>
            </a:r>
            <a:endParaRPr dirty="0"/>
          </a:p>
        </p:txBody>
      </p:sp>
      <p:sp>
        <p:nvSpPr>
          <p:cNvPr id="1576" name="Google Shape;1576;p38"/>
          <p:cNvSpPr txBox="1">
            <a:spLocks noGrp="1"/>
          </p:cNvSpPr>
          <p:nvPr>
            <p:ph type="subTitle" idx="1"/>
          </p:nvPr>
        </p:nvSpPr>
        <p:spPr>
          <a:xfrm>
            <a:off x="932560" y="2550139"/>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Suivez les étapes…</a:t>
            </a:r>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nouveau module</a:t>
            </a:r>
            <a:endParaRPr lang="en-US" dirty="0">
              <a:solidFill>
                <a:schemeClr val="tx1">
                  <a:lumMod val="85000"/>
                </a:schemeClr>
              </a:solidFill>
            </a:endParaRPr>
          </a:p>
        </p:txBody>
      </p:sp>
      <p:grpSp>
        <p:nvGrpSpPr>
          <p:cNvPr id="2" name="Google Shape;9847;p80">
            <a:extLst>
              <a:ext uri="{FF2B5EF4-FFF2-40B4-BE49-F238E27FC236}">
                <a16:creationId xmlns:a16="http://schemas.microsoft.com/office/drawing/2014/main" id="{40491BA9-38DA-C4EE-9B93-94C1EAE7F45B}"/>
              </a:ext>
            </a:extLst>
          </p:cNvPr>
          <p:cNvGrpSpPr/>
          <p:nvPr/>
        </p:nvGrpSpPr>
        <p:grpSpPr>
          <a:xfrm>
            <a:off x="7134454" y="2214395"/>
            <a:ext cx="613380" cy="610215"/>
            <a:chOff x="-47155575" y="3200500"/>
            <a:chExt cx="300875" cy="299325"/>
          </a:xfrm>
          <a:solidFill>
            <a:srgbClr val="92F7FF"/>
          </a:solidFill>
        </p:grpSpPr>
        <p:sp>
          <p:nvSpPr>
            <p:cNvPr id="3" name="Google Shape;9848;p80">
              <a:extLst>
                <a:ext uri="{FF2B5EF4-FFF2-40B4-BE49-F238E27FC236}">
                  <a16:creationId xmlns:a16="http://schemas.microsoft.com/office/drawing/2014/main" id="{9688008F-B216-520A-E4B0-196ABBCD934C}"/>
                </a:ext>
              </a:extLst>
            </p:cNvPr>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9849;p80">
              <a:extLst>
                <a:ext uri="{FF2B5EF4-FFF2-40B4-BE49-F238E27FC236}">
                  <a16:creationId xmlns:a16="http://schemas.microsoft.com/office/drawing/2014/main" id="{276E6B9B-74A1-5C13-9C77-248A8AF9F1AF}"/>
                </a:ext>
              </a:extLst>
            </p:cNvPr>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9850;p80">
              <a:extLst>
                <a:ext uri="{FF2B5EF4-FFF2-40B4-BE49-F238E27FC236}">
                  <a16:creationId xmlns:a16="http://schemas.microsoft.com/office/drawing/2014/main" id="{272E452A-8FFE-4A13-F861-5AA7E51B8BAC}"/>
                </a:ext>
              </a:extLst>
            </p:cNvPr>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9851;p80">
              <a:extLst>
                <a:ext uri="{FF2B5EF4-FFF2-40B4-BE49-F238E27FC236}">
                  <a16:creationId xmlns:a16="http://schemas.microsoft.com/office/drawing/2014/main" id="{58D5593D-C26F-6F62-E4A9-5269E84E27B1}"/>
                </a:ext>
              </a:extLst>
            </p:cNvPr>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52;p80">
              <a:extLst>
                <a:ext uri="{FF2B5EF4-FFF2-40B4-BE49-F238E27FC236}">
                  <a16:creationId xmlns:a16="http://schemas.microsoft.com/office/drawing/2014/main" id="{ABC17A48-A511-540E-E073-5CB2C3935B4B}"/>
                </a:ext>
              </a:extLst>
            </p:cNvPr>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9853;p80">
              <a:extLst>
                <a:ext uri="{FF2B5EF4-FFF2-40B4-BE49-F238E27FC236}">
                  <a16:creationId xmlns:a16="http://schemas.microsoft.com/office/drawing/2014/main" id="{25C63911-2023-F917-AE7F-FC449067216F}"/>
                </a:ext>
              </a:extLst>
            </p:cNvPr>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073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4007140" y="968362"/>
            <a:ext cx="4970832" cy="310818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dk1"/>
                </a:solidFill>
                <a:latin typeface="Archivo Light"/>
                <a:cs typeface="Archivo Light"/>
              </a:rPr>
              <a:t>Après avoir ouvert MySQL Workbench, nous cliquons sur ‘File' puis sur ‘Creat ne</a:t>
            </a:r>
            <a:r>
              <a:rPr lang="en-US" sz="2400" dirty="0">
                <a:solidFill>
                  <a:schemeClr val="dk1"/>
                </a:solidFill>
                <a:latin typeface="Archivo Light"/>
                <a:cs typeface="Archivo Light"/>
              </a:rPr>
              <a:t>w </a:t>
            </a:r>
            <a:r>
              <a:rPr lang="fr-FR" sz="2400" dirty="0">
                <a:solidFill>
                  <a:schemeClr val="dk1"/>
                </a:solidFill>
                <a:latin typeface="Archivo Light"/>
                <a:cs typeface="Archivo Light"/>
              </a:rPr>
              <a:t>module'.</a:t>
            </a:r>
            <a:endParaRPr lang="en-US" sz="2400" dirty="0">
              <a:solidFill>
                <a:schemeClr val="dk1"/>
              </a:solidFill>
              <a:latin typeface="Archivo Light"/>
              <a:cs typeface="Archivo Light"/>
              <a:sym typeface="Archivo Light"/>
            </a:endParaRPr>
          </a:p>
        </p:txBody>
      </p:sp>
      <p:sp>
        <p:nvSpPr>
          <p:cNvPr id="2" name="Google Shape;1576;p38">
            <a:extLst>
              <a:ext uri="{FF2B5EF4-FFF2-40B4-BE49-F238E27FC236}">
                <a16:creationId xmlns:a16="http://schemas.microsoft.com/office/drawing/2014/main" id="{03252F69-89D1-0720-877C-34DCFA9E011A}"/>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nouveau module</a:t>
            </a:r>
            <a:endParaRPr lang="en-US" dirty="0">
              <a:solidFill>
                <a:schemeClr val="tx1">
                  <a:lumMod val="85000"/>
                </a:schemeClr>
              </a:solidFill>
            </a:endParaRPr>
          </a:p>
        </p:txBody>
      </p:sp>
      <p:pic>
        <p:nvPicPr>
          <p:cNvPr id="4" name="Image 3">
            <a:extLst>
              <a:ext uri="{FF2B5EF4-FFF2-40B4-BE49-F238E27FC236}">
                <a16:creationId xmlns:a16="http://schemas.microsoft.com/office/drawing/2014/main" id="{573BFDF6-8E63-2A72-F8B2-B0DEEB8FF121}"/>
              </a:ext>
            </a:extLst>
          </p:cNvPr>
          <p:cNvPicPr>
            <a:picLocks noChangeAspect="1"/>
          </p:cNvPicPr>
          <p:nvPr/>
        </p:nvPicPr>
        <p:blipFill rotWithShape="1">
          <a:blip r:embed="rId3"/>
          <a:srcRect r="74020" b="62984"/>
          <a:stretch/>
        </p:blipFill>
        <p:spPr>
          <a:xfrm>
            <a:off x="126975" y="108348"/>
            <a:ext cx="3880165" cy="3108188"/>
          </a:xfrm>
          <a:prstGeom prst="rect">
            <a:avLst/>
          </a:prstGeom>
        </p:spPr>
      </p:pic>
      <p:cxnSp>
        <p:nvCxnSpPr>
          <p:cNvPr id="13" name="Connecteur droit avec flèche 12">
            <a:extLst>
              <a:ext uri="{FF2B5EF4-FFF2-40B4-BE49-F238E27FC236}">
                <a16:creationId xmlns:a16="http://schemas.microsoft.com/office/drawing/2014/main" id="{C2749A03-ACF0-EC73-A5E3-D742355BD180}"/>
              </a:ext>
            </a:extLst>
          </p:cNvPr>
          <p:cNvCxnSpPr>
            <a:cxnSpLocks/>
          </p:cNvCxnSpPr>
          <p:nvPr/>
        </p:nvCxnSpPr>
        <p:spPr>
          <a:xfrm flipH="1" flipV="1">
            <a:off x="521432" y="1485949"/>
            <a:ext cx="1154189" cy="530548"/>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8156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2" name="Google Shape;1576;p38">
            <a:extLst>
              <a:ext uri="{FF2B5EF4-FFF2-40B4-BE49-F238E27FC236}">
                <a16:creationId xmlns:a16="http://schemas.microsoft.com/office/drawing/2014/main" id="{03252F69-89D1-0720-877C-34DCFA9E011A}"/>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nouveau module</a:t>
            </a:r>
            <a:endParaRPr lang="en-US" dirty="0">
              <a:solidFill>
                <a:schemeClr val="tx1">
                  <a:lumMod val="85000"/>
                </a:schemeClr>
              </a:solidFill>
            </a:endParaRPr>
          </a:p>
        </p:txBody>
      </p:sp>
      <p:pic>
        <p:nvPicPr>
          <p:cNvPr id="5" name="Image 4">
            <a:extLst>
              <a:ext uri="{FF2B5EF4-FFF2-40B4-BE49-F238E27FC236}">
                <a16:creationId xmlns:a16="http://schemas.microsoft.com/office/drawing/2014/main" id="{7544EB38-8570-D361-C3E6-A21261C5BA94}"/>
              </a:ext>
            </a:extLst>
          </p:cNvPr>
          <p:cNvPicPr>
            <a:picLocks noChangeAspect="1"/>
          </p:cNvPicPr>
          <p:nvPr/>
        </p:nvPicPr>
        <p:blipFill rotWithShape="1">
          <a:blip r:embed="rId3"/>
          <a:srcRect t="4905" b="4905"/>
          <a:stretch/>
        </p:blipFill>
        <p:spPr>
          <a:xfrm>
            <a:off x="0" y="33622"/>
            <a:ext cx="8157538" cy="4136486"/>
          </a:xfrm>
          <a:prstGeom prst="rect">
            <a:avLst/>
          </a:prstGeom>
        </p:spPr>
      </p:pic>
      <p:cxnSp>
        <p:nvCxnSpPr>
          <p:cNvPr id="14" name="Connecteur droit avec flèche 13">
            <a:extLst>
              <a:ext uri="{FF2B5EF4-FFF2-40B4-BE49-F238E27FC236}">
                <a16:creationId xmlns:a16="http://schemas.microsoft.com/office/drawing/2014/main" id="{B789D17A-200A-997F-C1A3-3C580807559B}"/>
              </a:ext>
            </a:extLst>
          </p:cNvPr>
          <p:cNvCxnSpPr/>
          <p:nvPr/>
        </p:nvCxnSpPr>
        <p:spPr>
          <a:xfrm flipH="1">
            <a:off x="2420471" y="1312433"/>
            <a:ext cx="1409251" cy="50560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5" name="Google Shape;1576;p38">
            <a:extLst>
              <a:ext uri="{FF2B5EF4-FFF2-40B4-BE49-F238E27FC236}">
                <a16:creationId xmlns:a16="http://schemas.microsoft.com/office/drawing/2014/main" id="{2398D9F1-86F3-8774-E4EB-2973CB214B0A}"/>
              </a:ext>
            </a:extLst>
          </p:cNvPr>
          <p:cNvSpPr txBox="1">
            <a:spLocks/>
          </p:cNvSpPr>
          <p:nvPr/>
        </p:nvSpPr>
        <p:spPr>
          <a:xfrm>
            <a:off x="3829722" y="601129"/>
            <a:ext cx="3980330" cy="7950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rgbClr val="FF0000"/>
                </a:solidFill>
                <a:latin typeface="Archivo Light"/>
                <a:cs typeface="Archivo Light"/>
              </a:rPr>
              <a:t>Cliquez pour changer le nom du module.</a:t>
            </a:r>
            <a:endParaRPr lang="en-US" sz="2400" dirty="0">
              <a:solidFill>
                <a:srgbClr val="FF0000"/>
              </a:solidFill>
              <a:latin typeface="Archivo Light"/>
              <a:cs typeface="Archivo Light"/>
              <a:sym typeface="Archivo Light"/>
            </a:endParaRPr>
          </a:p>
        </p:txBody>
      </p:sp>
      <p:cxnSp>
        <p:nvCxnSpPr>
          <p:cNvPr id="3" name="Connecteur droit avec flèche 2">
            <a:extLst>
              <a:ext uri="{FF2B5EF4-FFF2-40B4-BE49-F238E27FC236}">
                <a16:creationId xmlns:a16="http://schemas.microsoft.com/office/drawing/2014/main" id="{7A33B933-D7D7-8C5D-3896-8556EE0B6F0C}"/>
              </a:ext>
            </a:extLst>
          </p:cNvPr>
          <p:cNvCxnSpPr>
            <a:cxnSpLocks/>
          </p:cNvCxnSpPr>
          <p:nvPr/>
        </p:nvCxnSpPr>
        <p:spPr>
          <a:xfrm flipH="1" flipV="1">
            <a:off x="2478218" y="2445620"/>
            <a:ext cx="1351504" cy="11978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8" name="Google Shape;1576;p38">
            <a:extLst>
              <a:ext uri="{FF2B5EF4-FFF2-40B4-BE49-F238E27FC236}">
                <a16:creationId xmlns:a16="http://schemas.microsoft.com/office/drawing/2014/main" id="{E9DAF559-EB0D-FB1A-9345-55B59CFD6A3D}"/>
              </a:ext>
            </a:extLst>
          </p:cNvPr>
          <p:cNvSpPr txBox="1">
            <a:spLocks/>
          </p:cNvSpPr>
          <p:nvPr/>
        </p:nvSpPr>
        <p:spPr>
          <a:xfrm>
            <a:off x="3829722" y="2445620"/>
            <a:ext cx="3281083" cy="7950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rgbClr val="FF0000"/>
                </a:solidFill>
                <a:latin typeface="Archivo Light"/>
                <a:cs typeface="Archivo Light"/>
              </a:rPr>
              <a:t>Cliquez pour créer un tableau</a:t>
            </a:r>
            <a:endParaRPr lang="en-US" sz="2400" dirty="0">
              <a:solidFill>
                <a:srgbClr val="FF0000"/>
              </a:solidFill>
              <a:latin typeface="Archivo Light"/>
              <a:cs typeface="Archivo Light"/>
              <a:sym typeface="Archivo Light"/>
            </a:endParaRPr>
          </a:p>
        </p:txBody>
      </p:sp>
    </p:spTree>
    <p:extLst>
      <p:ext uri="{BB962C8B-B14F-4D97-AF65-F5344CB8AC3E}">
        <p14:creationId xmlns:p14="http://schemas.microsoft.com/office/powerpoint/2010/main" val="49319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sp>
        <p:nvSpPr>
          <p:cNvPr id="2" name="Google Shape;1576;p38">
            <a:extLst>
              <a:ext uri="{FF2B5EF4-FFF2-40B4-BE49-F238E27FC236}">
                <a16:creationId xmlns:a16="http://schemas.microsoft.com/office/drawing/2014/main" id="{03252F69-89D1-0720-877C-34DCFA9E011A}"/>
              </a:ext>
            </a:extLst>
          </p:cNvPr>
          <p:cNvSpPr txBox="1">
            <a:spLocks/>
          </p:cNvSpPr>
          <p:nvPr/>
        </p:nvSpPr>
        <p:spPr>
          <a:xfrm>
            <a:off x="1242762" y="4615627"/>
            <a:ext cx="256544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nouveau module</a:t>
            </a:r>
            <a:endParaRPr lang="en-US" dirty="0">
              <a:solidFill>
                <a:schemeClr val="tx1">
                  <a:lumMod val="85000"/>
                </a:schemeClr>
              </a:solidFill>
            </a:endParaRPr>
          </a:p>
        </p:txBody>
      </p:sp>
      <p:pic>
        <p:nvPicPr>
          <p:cNvPr id="5" name="Image 4">
            <a:extLst>
              <a:ext uri="{FF2B5EF4-FFF2-40B4-BE49-F238E27FC236}">
                <a16:creationId xmlns:a16="http://schemas.microsoft.com/office/drawing/2014/main" id="{49F276AA-9FA5-7125-FFB0-79D67B0A4324}"/>
              </a:ext>
            </a:extLst>
          </p:cNvPr>
          <p:cNvPicPr>
            <a:picLocks noChangeAspect="1"/>
          </p:cNvPicPr>
          <p:nvPr/>
        </p:nvPicPr>
        <p:blipFill rotWithShape="1">
          <a:blip r:embed="rId3"/>
          <a:srcRect l="19877" t="23154" r="18030" b="8307"/>
          <a:stretch/>
        </p:blipFill>
        <p:spPr>
          <a:xfrm>
            <a:off x="160630" y="108348"/>
            <a:ext cx="5512101" cy="3420828"/>
          </a:xfrm>
          <a:prstGeom prst="rect">
            <a:avLst/>
          </a:prstGeom>
        </p:spPr>
      </p:pic>
      <p:cxnSp>
        <p:nvCxnSpPr>
          <p:cNvPr id="13" name="Connecteur droit avec flèche 12">
            <a:extLst>
              <a:ext uri="{FF2B5EF4-FFF2-40B4-BE49-F238E27FC236}">
                <a16:creationId xmlns:a16="http://schemas.microsoft.com/office/drawing/2014/main" id="{C2749A03-ACF0-EC73-A5E3-D742355BD180}"/>
              </a:ext>
            </a:extLst>
          </p:cNvPr>
          <p:cNvCxnSpPr>
            <a:cxnSpLocks/>
          </p:cNvCxnSpPr>
          <p:nvPr/>
        </p:nvCxnSpPr>
        <p:spPr>
          <a:xfrm flipH="1">
            <a:off x="4316581" y="1495313"/>
            <a:ext cx="1432709" cy="7864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5749290" y="798433"/>
            <a:ext cx="3007436" cy="131006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dk1"/>
                </a:solidFill>
                <a:latin typeface="Archivo Light"/>
                <a:cs typeface="Archivo Light"/>
              </a:rPr>
              <a:t>changer le nom du module.</a:t>
            </a:r>
            <a:endParaRPr lang="en-US" sz="2400" dirty="0">
              <a:solidFill>
                <a:schemeClr val="dk1"/>
              </a:solidFill>
              <a:latin typeface="Archivo Light"/>
              <a:cs typeface="Archivo Light"/>
              <a:sym typeface="Archivo Light"/>
            </a:endParaRPr>
          </a:p>
        </p:txBody>
      </p:sp>
    </p:spTree>
    <p:extLst>
      <p:ext uri="{BB962C8B-B14F-4D97-AF65-F5344CB8AC3E}">
        <p14:creationId xmlns:p14="http://schemas.microsoft.com/office/powerpoint/2010/main" val="286153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grpSp>
        <p:nvGrpSpPr>
          <p:cNvPr id="2061" name="Google Shape;2061;p49"/>
          <p:cNvGrpSpPr/>
          <p:nvPr/>
        </p:nvGrpSpPr>
        <p:grpSpPr>
          <a:xfrm>
            <a:off x="1313961" y="1860984"/>
            <a:ext cx="749797" cy="717499"/>
            <a:chOff x="1317586" y="1856572"/>
            <a:chExt cx="749797" cy="717499"/>
          </a:xfrm>
        </p:grpSpPr>
        <p:sp>
          <p:nvSpPr>
            <p:cNvPr id="2062" name="Google Shape;2062;p4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49"/>
          <p:cNvGrpSpPr/>
          <p:nvPr/>
        </p:nvGrpSpPr>
        <p:grpSpPr>
          <a:xfrm>
            <a:off x="4202586" y="1860984"/>
            <a:ext cx="749797" cy="717499"/>
            <a:chOff x="1317586" y="1856572"/>
            <a:chExt cx="749797" cy="717499"/>
          </a:xfrm>
        </p:grpSpPr>
        <p:sp>
          <p:nvSpPr>
            <p:cNvPr id="2065" name="Google Shape;2065;p4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49"/>
          <p:cNvGrpSpPr/>
          <p:nvPr/>
        </p:nvGrpSpPr>
        <p:grpSpPr>
          <a:xfrm>
            <a:off x="7064961" y="1860984"/>
            <a:ext cx="749797" cy="717499"/>
            <a:chOff x="1317586" y="1856572"/>
            <a:chExt cx="749797" cy="717499"/>
          </a:xfrm>
        </p:grpSpPr>
        <p:sp>
          <p:nvSpPr>
            <p:cNvPr id="2068" name="Google Shape;2068;p4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49"/>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Objectifs</a:t>
            </a:r>
          </a:p>
        </p:txBody>
      </p:sp>
      <p:sp>
        <p:nvSpPr>
          <p:cNvPr id="2071" name="Google Shape;2071;p49"/>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objectif 2</a:t>
            </a:r>
            <a:endParaRPr dirty="0"/>
          </a:p>
        </p:txBody>
      </p:sp>
      <p:sp>
        <p:nvSpPr>
          <p:cNvPr id="2072" name="Google Shape;2072;p49"/>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Prenez les bases pour travailler avec le serveur MySQL.</a:t>
            </a:r>
            <a:endParaRPr dirty="0"/>
          </a:p>
        </p:txBody>
      </p:sp>
      <p:sp>
        <p:nvSpPr>
          <p:cNvPr id="2073" name="Google Shape;2073;p49"/>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objectif 1</a:t>
            </a:r>
            <a:endParaRPr dirty="0"/>
          </a:p>
        </p:txBody>
      </p:sp>
      <p:sp>
        <p:nvSpPr>
          <p:cNvPr id="2074" name="Google Shape;2074;p49"/>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Prenez les bases pour travailler avec MySQL Workbench.</a:t>
            </a:r>
            <a:endParaRPr dirty="0"/>
          </a:p>
        </p:txBody>
      </p:sp>
      <p:sp>
        <p:nvSpPr>
          <p:cNvPr id="2075" name="Google Shape;2075;p49"/>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objectif 3</a:t>
            </a:r>
            <a:endParaRPr dirty="0"/>
          </a:p>
        </p:txBody>
      </p:sp>
      <p:sp>
        <p:nvSpPr>
          <p:cNvPr id="2076" name="Google Shape;2076;p49"/>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Répondez à toutes les questions que nous pouvons.</a:t>
            </a:r>
            <a:endParaRPr dirty="0"/>
          </a:p>
        </p:txBody>
      </p:sp>
      <p:grpSp>
        <p:nvGrpSpPr>
          <p:cNvPr id="2" name="Google Shape;9642;p80">
            <a:extLst>
              <a:ext uri="{FF2B5EF4-FFF2-40B4-BE49-F238E27FC236}">
                <a16:creationId xmlns:a16="http://schemas.microsoft.com/office/drawing/2014/main" id="{CDC7FC3B-9D8C-32F5-8873-D0C91CF0BE2E}"/>
              </a:ext>
            </a:extLst>
          </p:cNvPr>
          <p:cNvGrpSpPr/>
          <p:nvPr/>
        </p:nvGrpSpPr>
        <p:grpSpPr>
          <a:xfrm>
            <a:off x="4447833" y="1994437"/>
            <a:ext cx="298377" cy="354519"/>
            <a:chOff x="-48233050" y="3569725"/>
            <a:chExt cx="252050" cy="299475"/>
          </a:xfrm>
          <a:solidFill>
            <a:srgbClr val="92F7FF"/>
          </a:solidFill>
        </p:grpSpPr>
        <p:sp>
          <p:nvSpPr>
            <p:cNvPr id="3" name="Google Shape;9643;p80">
              <a:extLst>
                <a:ext uri="{FF2B5EF4-FFF2-40B4-BE49-F238E27FC236}">
                  <a16:creationId xmlns:a16="http://schemas.microsoft.com/office/drawing/2014/main" id="{CF941061-D8C0-00B3-A476-E8420C2EA977}"/>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9644;p80">
              <a:extLst>
                <a:ext uri="{FF2B5EF4-FFF2-40B4-BE49-F238E27FC236}">
                  <a16:creationId xmlns:a16="http://schemas.microsoft.com/office/drawing/2014/main" id="{FDF98A2E-DEC1-C7F3-21F4-60F3165CEEF8}"/>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45;p80">
              <a:extLst>
                <a:ext uri="{FF2B5EF4-FFF2-40B4-BE49-F238E27FC236}">
                  <a16:creationId xmlns:a16="http://schemas.microsoft.com/office/drawing/2014/main" id="{658A9F3D-692F-F787-C755-05CBE5545CE5}"/>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704;p82">
            <a:extLst>
              <a:ext uri="{FF2B5EF4-FFF2-40B4-BE49-F238E27FC236}">
                <a16:creationId xmlns:a16="http://schemas.microsoft.com/office/drawing/2014/main" id="{08C64E36-3F19-E5B8-37EF-F72D0DCA03CD}"/>
              </a:ext>
            </a:extLst>
          </p:cNvPr>
          <p:cNvGrpSpPr/>
          <p:nvPr/>
        </p:nvGrpSpPr>
        <p:grpSpPr>
          <a:xfrm>
            <a:off x="1520769" y="1916466"/>
            <a:ext cx="423079" cy="424159"/>
            <a:chOff x="-1591550" y="3597475"/>
            <a:chExt cx="293825" cy="294575"/>
          </a:xfrm>
          <a:solidFill>
            <a:srgbClr val="92F7FF"/>
          </a:solidFill>
        </p:grpSpPr>
        <p:sp>
          <p:nvSpPr>
            <p:cNvPr id="7" name="Google Shape;10705;p82">
              <a:extLst>
                <a:ext uri="{FF2B5EF4-FFF2-40B4-BE49-F238E27FC236}">
                  <a16:creationId xmlns:a16="http://schemas.microsoft.com/office/drawing/2014/main" id="{EC9BA6CA-AE90-D96A-44E7-06E574F3B5A1}"/>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0706;p82">
              <a:extLst>
                <a:ext uri="{FF2B5EF4-FFF2-40B4-BE49-F238E27FC236}">
                  <a16:creationId xmlns:a16="http://schemas.microsoft.com/office/drawing/2014/main" id="{23046DEC-2662-8D78-24C1-E7804715C1EF}"/>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07;p82">
              <a:extLst>
                <a:ext uri="{FF2B5EF4-FFF2-40B4-BE49-F238E27FC236}">
                  <a16:creationId xmlns:a16="http://schemas.microsoft.com/office/drawing/2014/main" id="{C46CAFF7-3298-9550-9461-7A056A9F4614}"/>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194;p79">
            <a:extLst>
              <a:ext uri="{FF2B5EF4-FFF2-40B4-BE49-F238E27FC236}">
                <a16:creationId xmlns:a16="http://schemas.microsoft.com/office/drawing/2014/main" id="{9AADCED0-0C96-6DCB-EFE5-DE39AE5E6D3B}"/>
              </a:ext>
            </a:extLst>
          </p:cNvPr>
          <p:cNvGrpSpPr/>
          <p:nvPr/>
        </p:nvGrpSpPr>
        <p:grpSpPr>
          <a:xfrm>
            <a:off x="7281157" y="2038238"/>
            <a:ext cx="354586" cy="353008"/>
            <a:chOff x="-30735200" y="3552550"/>
            <a:chExt cx="292225" cy="290925"/>
          </a:xfrm>
          <a:solidFill>
            <a:srgbClr val="92F7FF"/>
          </a:solidFill>
        </p:grpSpPr>
        <p:sp>
          <p:nvSpPr>
            <p:cNvPr id="11" name="Google Shape;9195;p79">
              <a:extLst>
                <a:ext uri="{FF2B5EF4-FFF2-40B4-BE49-F238E27FC236}">
                  <a16:creationId xmlns:a16="http://schemas.microsoft.com/office/drawing/2014/main" id="{61523922-8546-6289-E03C-82266EDC76FD}"/>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96;p79">
              <a:extLst>
                <a:ext uri="{FF2B5EF4-FFF2-40B4-BE49-F238E27FC236}">
                  <a16:creationId xmlns:a16="http://schemas.microsoft.com/office/drawing/2014/main" id="{0F2007E0-046B-A719-4DDF-B4E6738959A1}"/>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585674" y="1794367"/>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40744" y="416479"/>
            <a:ext cx="8525557" cy="1979406"/>
          </a:xfrm>
          <a:prstGeom prst="rect">
            <a:avLst/>
          </a:prstGeom>
        </p:spPr>
        <p:txBody>
          <a:bodyPr spcFirstLastPara="1" wrap="square" lIns="91425" tIns="91425" rIns="91425" bIns="91425" anchor="ctr" anchorCtr="0">
            <a:noAutofit/>
          </a:bodyPr>
          <a:lstStyle/>
          <a:p>
            <a:r>
              <a:rPr lang="en-US" sz="4800" b="1" dirty="0">
                <a:latin typeface="Orbitron"/>
                <a:sym typeface="Orbitron"/>
              </a:rPr>
              <a:t>Cr</a:t>
            </a:r>
            <a:r>
              <a:rPr lang="en-US" sz="4800" b="1" dirty="0">
                <a:latin typeface="Orbitron"/>
              </a:rPr>
              <a:t>é</a:t>
            </a:r>
            <a:r>
              <a:rPr lang="en-US" sz="4800" b="1" dirty="0">
                <a:latin typeface="Orbitron"/>
                <a:sym typeface="Orbitron"/>
              </a:rPr>
              <a:t>er un sh</a:t>
            </a:r>
            <a:r>
              <a:rPr lang="en-US" sz="4800" b="1" dirty="0">
                <a:latin typeface="Orbitron"/>
              </a:rPr>
              <a:t>é</a:t>
            </a:r>
            <a:r>
              <a:rPr lang="en-US" sz="4800" b="1" dirty="0">
                <a:latin typeface="Orbitron"/>
                <a:sym typeface="Orbitron"/>
              </a:rPr>
              <a:t>ma est ses objets</a:t>
            </a:r>
            <a:endParaRPr dirty="0"/>
          </a:p>
        </p:txBody>
      </p:sp>
      <p:sp>
        <p:nvSpPr>
          <p:cNvPr id="1576" name="Google Shape;1576;p38"/>
          <p:cNvSpPr txBox="1">
            <a:spLocks noGrp="1"/>
          </p:cNvSpPr>
          <p:nvPr>
            <p:ph type="subTitle" idx="1"/>
          </p:nvPr>
        </p:nvSpPr>
        <p:spPr>
          <a:xfrm>
            <a:off x="556095" y="2571687"/>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Suivez les étapes…</a:t>
            </a:r>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grpSp>
        <p:nvGrpSpPr>
          <p:cNvPr id="7" name="Google Shape;8107;p77">
            <a:extLst>
              <a:ext uri="{FF2B5EF4-FFF2-40B4-BE49-F238E27FC236}">
                <a16:creationId xmlns:a16="http://schemas.microsoft.com/office/drawing/2014/main" id="{262DC491-9ED6-1856-525B-15CAAB171C5C}"/>
              </a:ext>
            </a:extLst>
          </p:cNvPr>
          <p:cNvGrpSpPr/>
          <p:nvPr/>
        </p:nvGrpSpPr>
        <p:grpSpPr>
          <a:xfrm>
            <a:off x="7078532" y="2209067"/>
            <a:ext cx="720762" cy="725240"/>
            <a:chOff x="-40748275" y="3238700"/>
            <a:chExt cx="322600" cy="316950"/>
          </a:xfrm>
          <a:solidFill>
            <a:srgbClr val="92F7FF"/>
          </a:solidFill>
        </p:grpSpPr>
        <p:sp>
          <p:nvSpPr>
            <p:cNvPr id="11" name="Google Shape;8108;p77">
              <a:extLst>
                <a:ext uri="{FF2B5EF4-FFF2-40B4-BE49-F238E27FC236}">
                  <a16:creationId xmlns:a16="http://schemas.microsoft.com/office/drawing/2014/main" id="{B5EC7E27-0527-23F9-659B-20FDD9877980}"/>
                </a:ext>
              </a:extLst>
            </p:cNvPr>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8109;p77">
              <a:extLst>
                <a:ext uri="{FF2B5EF4-FFF2-40B4-BE49-F238E27FC236}">
                  <a16:creationId xmlns:a16="http://schemas.microsoft.com/office/drawing/2014/main" id="{471C280E-6F5B-B48A-BCBD-8DECC4128E52}"/>
                </a:ext>
              </a:extLst>
            </p:cNvPr>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 name="Google Shape;8110;p77">
              <a:extLst>
                <a:ext uri="{FF2B5EF4-FFF2-40B4-BE49-F238E27FC236}">
                  <a16:creationId xmlns:a16="http://schemas.microsoft.com/office/drawing/2014/main" id="{48BDA849-3703-F3A3-8D47-E9B16D5E587D}"/>
                </a:ext>
              </a:extLst>
            </p:cNvPr>
            <p:cNvSpPr/>
            <p:nvPr/>
          </p:nvSpPr>
          <p:spPr>
            <a:xfrm>
              <a:off x="-40678200" y="3305254"/>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4" name="Google Shape;8111;p77">
              <a:extLst>
                <a:ext uri="{FF2B5EF4-FFF2-40B4-BE49-F238E27FC236}">
                  <a16:creationId xmlns:a16="http://schemas.microsoft.com/office/drawing/2014/main" id="{FA822D8D-613D-4314-E27B-DD37933AA08B}"/>
                </a:ext>
              </a:extLst>
            </p:cNvPr>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 name="Google Shape;8112;p77">
              <a:extLst>
                <a:ext uri="{FF2B5EF4-FFF2-40B4-BE49-F238E27FC236}">
                  <a16:creationId xmlns:a16="http://schemas.microsoft.com/office/drawing/2014/main" id="{3907267C-4CB9-DB45-8231-42EA63D73C69}"/>
                </a:ext>
              </a:extLst>
            </p:cNvPr>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 name="Google Shape;8113;p77">
              <a:extLst>
                <a:ext uri="{FF2B5EF4-FFF2-40B4-BE49-F238E27FC236}">
                  <a16:creationId xmlns:a16="http://schemas.microsoft.com/office/drawing/2014/main" id="{EBA59A53-AB18-7FCF-4D4D-3155F2FB2EBE}"/>
                </a:ext>
              </a:extLst>
            </p:cNvPr>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Tree>
    <p:extLst>
      <p:ext uri="{BB962C8B-B14F-4D97-AF65-F5344CB8AC3E}">
        <p14:creationId xmlns:p14="http://schemas.microsoft.com/office/powerpoint/2010/main" val="4163809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pic>
        <p:nvPicPr>
          <p:cNvPr id="4" name="Image 3">
            <a:extLst>
              <a:ext uri="{FF2B5EF4-FFF2-40B4-BE49-F238E27FC236}">
                <a16:creationId xmlns:a16="http://schemas.microsoft.com/office/drawing/2014/main" id="{EC558832-B805-6590-712F-06D5EE441222}"/>
              </a:ext>
            </a:extLst>
          </p:cNvPr>
          <p:cNvPicPr>
            <a:picLocks noChangeAspect="1"/>
          </p:cNvPicPr>
          <p:nvPr/>
        </p:nvPicPr>
        <p:blipFill rotWithShape="1">
          <a:blip r:embed="rId3"/>
          <a:srcRect l="13591" t="35967" r="39882" b="14021"/>
          <a:stretch/>
        </p:blipFill>
        <p:spPr>
          <a:xfrm>
            <a:off x="73188" y="65465"/>
            <a:ext cx="5837146" cy="3527588"/>
          </a:xfrm>
          <a:prstGeom prst="rect">
            <a:avLst/>
          </a:prstGeom>
        </p:spPr>
      </p:pic>
      <p:cxnSp>
        <p:nvCxnSpPr>
          <p:cNvPr id="13" name="Connecteur droit avec flèche 12">
            <a:extLst>
              <a:ext uri="{FF2B5EF4-FFF2-40B4-BE49-F238E27FC236}">
                <a16:creationId xmlns:a16="http://schemas.microsoft.com/office/drawing/2014/main" id="{C2749A03-ACF0-EC73-A5E3-D742355BD180}"/>
              </a:ext>
            </a:extLst>
          </p:cNvPr>
          <p:cNvCxnSpPr>
            <a:cxnSpLocks/>
          </p:cNvCxnSpPr>
          <p:nvPr/>
        </p:nvCxnSpPr>
        <p:spPr>
          <a:xfrm flipH="1">
            <a:off x="4316581" y="1412961"/>
            <a:ext cx="1693008" cy="78641"/>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6009589" y="840280"/>
            <a:ext cx="3007436" cy="131006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dk1"/>
                </a:solidFill>
                <a:latin typeface="Archivo Light"/>
                <a:cs typeface="Archivo Light"/>
              </a:rPr>
              <a:t>Créer une nouvelle table.</a:t>
            </a:r>
            <a:endParaRPr lang="en-US" sz="2400" dirty="0">
              <a:solidFill>
                <a:schemeClr val="dk1"/>
              </a:solidFill>
              <a:latin typeface="Archivo Light"/>
              <a:cs typeface="Archivo Light"/>
              <a:sym typeface="Archivo Light"/>
            </a:endParaRPr>
          </a:p>
        </p:txBody>
      </p:sp>
      <p:sp>
        <p:nvSpPr>
          <p:cNvPr id="8" name="Google Shape;1576;p38">
            <a:extLst>
              <a:ext uri="{FF2B5EF4-FFF2-40B4-BE49-F238E27FC236}">
                <a16:creationId xmlns:a16="http://schemas.microsoft.com/office/drawing/2014/main" id="{B5F560ED-3A24-DEA5-4C2D-6554712AED06}"/>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205663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pic>
        <p:nvPicPr>
          <p:cNvPr id="5" name="Image 4">
            <a:extLst>
              <a:ext uri="{FF2B5EF4-FFF2-40B4-BE49-F238E27FC236}">
                <a16:creationId xmlns:a16="http://schemas.microsoft.com/office/drawing/2014/main" id="{DB4B0970-9C24-1A93-BFA0-1881767F6631}"/>
              </a:ext>
            </a:extLst>
          </p:cNvPr>
          <p:cNvPicPr>
            <a:picLocks noChangeAspect="1"/>
          </p:cNvPicPr>
          <p:nvPr/>
        </p:nvPicPr>
        <p:blipFill rotWithShape="1">
          <a:blip r:embed="rId3"/>
          <a:srcRect l="17732" t="42771" r="22823" b="7325"/>
          <a:stretch/>
        </p:blipFill>
        <p:spPr>
          <a:xfrm>
            <a:off x="144118" y="205317"/>
            <a:ext cx="5435606" cy="2565544"/>
          </a:xfrm>
          <a:prstGeom prst="rect">
            <a:avLst/>
          </a:prstGeom>
        </p:spPr>
      </p:pic>
      <p:cxnSp>
        <p:nvCxnSpPr>
          <p:cNvPr id="13" name="Connecteur droit avec flèche 12">
            <a:extLst>
              <a:ext uri="{FF2B5EF4-FFF2-40B4-BE49-F238E27FC236}">
                <a16:creationId xmlns:a16="http://schemas.microsoft.com/office/drawing/2014/main" id="{C2749A03-ACF0-EC73-A5E3-D742355BD180}"/>
              </a:ext>
            </a:extLst>
          </p:cNvPr>
          <p:cNvCxnSpPr>
            <a:cxnSpLocks/>
            <a:stCxn id="17" idx="1"/>
          </p:cNvCxnSpPr>
          <p:nvPr/>
        </p:nvCxnSpPr>
        <p:spPr>
          <a:xfrm flipH="1">
            <a:off x="3886716" y="1495313"/>
            <a:ext cx="2122873" cy="107203"/>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6009589" y="840280"/>
            <a:ext cx="2144707" cy="131006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dk1"/>
                </a:solidFill>
                <a:latin typeface="Archivo Light"/>
                <a:cs typeface="Archivo Light"/>
              </a:rPr>
              <a:t>Donnez un nom à la table</a:t>
            </a:r>
            <a:r>
              <a:rPr lang="en-US" sz="2400" dirty="0">
                <a:solidFill>
                  <a:schemeClr val="dk1"/>
                </a:solidFill>
                <a:latin typeface="Archivo Light"/>
                <a:cs typeface="Archivo Light"/>
              </a:rPr>
              <a:t>.</a:t>
            </a:r>
            <a:endParaRPr lang="en-US" sz="2400" dirty="0">
              <a:solidFill>
                <a:schemeClr val="dk1"/>
              </a:solidFill>
              <a:latin typeface="Archivo Light"/>
              <a:cs typeface="Archivo Light"/>
              <a:sym typeface="Archivo Light"/>
            </a:endParaRPr>
          </a:p>
        </p:txBody>
      </p:sp>
      <p:sp>
        <p:nvSpPr>
          <p:cNvPr id="7" name="Ellipse 6">
            <a:extLst>
              <a:ext uri="{FF2B5EF4-FFF2-40B4-BE49-F238E27FC236}">
                <a16:creationId xmlns:a16="http://schemas.microsoft.com/office/drawing/2014/main" id="{F5AAD0EA-AD61-3A0C-C47D-FFF094AD13BD}"/>
              </a:ext>
            </a:extLst>
          </p:cNvPr>
          <p:cNvSpPr/>
          <p:nvPr/>
        </p:nvSpPr>
        <p:spPr>
          <a:xfrm>
            <a:off x="346456" y="1194099"/>
            <a:ext cx="654005" cy="297503"/>
          </a:xfrm>
          <a:prstGeom prst="ellipse">
            <a:avLst/>
          </a:prstGeom>
          <a:noFill/>
          <a:ln w="508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sp>
        <p:nvSpPr>
          <p:cNvPr id="14" name="Google Shape;1576;p38">
            <a:extLst>
              <a:ext uri="{FF2B5EF4-FFF2-40B4-BE49-F238E27FC236}">
                <a16:creationId xmlns:a16="http://schemas.microsoft.com/office/drawing/2014/main" id="{428BD7D8-5F13-3F5F-9E8D-34F0059905F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2028541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Image 11">
            <a:extLst>
              <a:ext uri="{FF2B5EF4-FFF2-40B4-BE49-F238E27FC236}">
                <a16:creationId xmlns:a16="http://schemas.microsoft.com/office/drawing/2014/main" id="{30A2A147-DE16-2C39-FD4E-0CC3D0A2CCE0}"/>
              </a:ext>
            </a:extLst>
          </p:cNvPr>
          <p:cNvPicPr>
            <a:picLocks noChangeAspect="1"/>
          </p:cNvPicPr>
          <p:nvPr/>
        </p:nvPicPr>
        <p:blipFill rotWithShape="1">
          <a:blip r:embed="rId3"/>
          <a:srcRect l="19238" t="41976" r="2644"/>
          <a:stretch/>
        </p:blipFill>
        <p:spPr>
          <a:xfrm>
            <a:off x="107357" y="101252"/>
            <a:ext cx="8870615" cy="3704423"/>
          </a:xfrm>
          <a:prstGeom prst="rect">
            <a:avLst/>
          </a:prstGeom>
        </p:spPr>
      </p:pic>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solidFill>
                <a:schemeClr val="dk1"/>
              </a:solidFill>
              <a:latin typeface="Orbitron"/>
              <a:ea typeface="Orbitron"/>
              <a:cs typeface="Orbitron"/>
              <a:sym typeface="Orbitron"/>
            </a:endParaRPr>
          </a:p>
        </p:txBody>
      </p:sp>
      <p:cxnSp>
        <p:nvCxnSpPr>
          <p:cNvPr id="18" name="Connecteur droit avec flèche 17">
            <a:extLst>
              <a:ext uri="{FF2B5EF4-FFF2-40B4-BE49-F238E27FC236}">
                <a16:creationId xmlns:a16="http://schemas.microsoft.com/office/drawing/2014/main" id="{9F283034-00CD-A79A-45C1-2C1C2A67D99E}"/>
              </a:ext>
            </a:extLst>
          </p:cNvPr>
          <p:cNvCxnSpPr>
            <a:cxnSpLocks/>
          </p:cNvCxnSpPr>
          <p:nvPr/>
        </p:nvCxnSpPr>
        <p:spPr>
          <a:xfrm flipV="1">
            <a:off x="6601609" y="2216075"/>
            <a:ext cx="0" cy="174273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5" name="Ellipse 24">
            <a:extLst>
              <a:ext uri="{FF2B5EF4-FFF2-40B4-BE49-F238E27FC236}">
                <a16:creationId xmlns:a16="http://schemas.microsoft.com/office/drawing/2014/main" id="{ACA1F926-9055-A1FD-4680-43BB5B7F271F}"/>
              </a:ext>
            </a:extLst>
          </p:cNvPr>
          <p:cNvSpPr/>
          <p:nvPr/>
        </p:nvSpPr>
        <p:spPr>
          <a:xfrm>
            <a:off x="771524" y="1439144"/>
            <a:ext cx="654005" cy="297503"/>
          </a:xfrm>
          <a:prstGeom prst="ellipse">
            <a:avLst/>
          </a:prstGeom>
          <a:noFill/>
          <a:ln w="508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dirty="0"/>
          </a:p>
        </p:txBody>
      </p:sp>
      <p:cxnSp>
        <p:nvCxnSpPr>
          <p:cNvPr id="26" name="Connecteur droit avec flèche 25">
            <a:extLst>
              <a:ext uri="{FF2B5EF4-FFF2-40B4-BE49-F238E27FC236}">
                <a16:creationId xmlns:a16="http://schemas.microsoft.com/office/drawing/2014/main" id="{3A1E45B4-DA1E-BA5F-BAA8-153B51F422C0}"/>
              </a:ext>
            </a:extLst>
          </p:cNvPr>
          <p:cNvCxnSpPr>
            <a:cxnSpLocks/>
            <a:stCxn id="27" idx="0"/>
          </p:cNvCxnSpPr>
          <p:nvPr/>
        </p:nvCxnSpPr>
        <p:spPr>
          <a:xfrm flipH="1" flipV="1">
            <a:off x="1333321" y="2086867"/>
            <a:ext cx="880832" cy="176729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7" name="Google Shape;1576;p38">
            <a:extLst>
              <a:ext uri="{FF2B5EF4-FFF2-40B4-BE49-F238E27FC236}">
                <a16:creationId xmlns:a16="http://schemas.microsoft.com/office/drawing/2014/main" id="{323EFF25-7680-3EE4-E620-E49522FC9584}"/>
              </a:ext>
            </a:extLst>
          </p:cNvPr>
          <p:cNvSpPr txBox="1">
            <a:spLocks/>
          </p:cNvSpPr>
          <p:nvPr/>
        </p:nvSpPr>
        <p:spPr>
          <a:xfrm>
            <a:off x="620098" y="3854166"/>
            <a:ext cx="3188110" cy="703432"/>
          </a:xfrm>
          <a:prstGeom prst="rect">
            <a:avLst/>
          </a:prstGeom>
          <a:ln>
            <a:solidFill>
              <a:srgbClr val="FF0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dk1"/>
                </a:solidFill>
                <a:latin typeface="Archivo Light"/>
                <a:cs typeface="Archivo Light"/>
              </a:rPr>
              <a:t>Cliquez ici pour créer une donnée.</a:t>
            </a:r>
            <a:endParaRPr lang="en-US" sz="2400" dirty="0">
              <a:solidFill>
                <a:schemeClr val="dk1"/>
              </a:solidFill>
              <a:latin typeface="Archivo Light"/>
              <a:cs typeface="Archivo Light"/>
              <a:sym typeface="Archivo Light"/>
            </a:endParaRPr>
          </a:p>
        </p:txBody>
      </p:sp>
      <p:cxnSp>
        <p:nvCxnSpPr>
          <p:cNvPr id="32" name="Connecteur droit 31">
            <a:extLst>
              <a:ext uri="{FF2B5EF4-FFF2-40B4-BE49-F238E27FC236}">
                <a16:creationId xmlns:a16="http://schemas.microsoft.com/office/drawing/2014/main" id="{42136F40-FFDC-8EA8-A1ED-AAE700581297}"/>
              </a:ext>
            </a:extLst>
          </p:cNvPr>
          <p:cNvCxnSpPr>
            <a:cxnSpLocks/>
          </p:cNvCxnSpPr>
          <p:nvPr/>
        </p:nvCxnSpPr>
        <p:spPr>
          <a:xfrm>
            <a:off x="5400339" y="2216075"/>
            <a:ext cx="2345167"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36" name="ZoneTexte 35">
            <a:extLst>
              <a:ext uri="{FF2B5EF4-FFF2-40B4-BE49-F238E27FC236}">
                <a16:creationId xmlns:a16="http://schemas.microsoft.com/office/drawing/2014/main" id="{DED9F0BD-87F0-11C2-1BB3-B85D394EBD47}"/>
              </a:ext>
            </a:extLst>
          </p:cNvPr>
          <p:cNvSpPr txBox="1"/>
          <p:nvPr/>
        </p:nvSpPr>
        <p:spPr>
          <a:xfrm>
            <a:off x="4772178" y="3866167"/>
            <a:ext cx="3601487" cy="1107996"/>
          </a:xfrm>
          <a:prstGeom prst="rect">
            <a:avLst/>
          </a:prstGeom>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l"/>
            <a:r>
              <a:rPr lang="en-US" sz="1600" dirty="0">
                <a:solidFill>
                  <a:schemeClr val="tx1">
                    <a:lumMod val="85000"/>
                  </a:schemeClr>
                </a:solidFill>
                <a:latin typeface="Archivo Light"/>
                <a:cs typeface="Archivo Light"/>
                <a:sym typeface="Archivo Light"/>
              </a:rPr>
              <a:t>PK - Primary Key   UN – Unsigned</a:t>
            </a:r>
          </a:p>
          <a:p>
            <a:pPr algn="l"/>
            <a:r>
              <a:rPr lang="en-US" sz="1600" dirty="0">
                <a:solidFill>
                  <a:schemeClr val="tx1">
                    <a:lumMod val="85000"/>
                  </a:schemeClr>
                </a:solidFill>
                <a:latin typeface="Archivo Light"/>
                <a:cs typeface="Archivo Light"/>
                <a:sym typeface="Archivo Light"/>
              </a:rPr>
              <a:t>NN - Not Null           UQ - Unique Key</a:t>
            </a:r>
          </a:p>
          <a:p>
            <a:pPr algn="l"/>
            <a:r>
              <a:rPr lang="en-US" sz="1600" dirty="0">
                <a:solidFill>
                  <a:schemeClr val="tx1">
                    <a:lumMod val="85000"/>
                  </a:schemeClr>
                </a:solidFill>
                <a:latin typeface="Archivo Light"/>
                <a:cs typeface="Archivo Light"/>
                <a:sym typeface="Archivo Light"/>
              </a:rPr>
              <a:t>BIN – Binary             AI - Auto Increment</a:t>
            </a:r>
          </a:p>
          <a:p>
            <a:pPr algn="l"/>
            <a:r>
              <a:rPr lang="en-US" sz="1600" dirty="0">
                <a:solidFill>
                  <a:schemeClr val="tx1">
                    <a:lumMod val="85000"/>
                  </a:schemeClr>
                </a:solidFill>
                <a:latin typeface="Archivo Light"/>
                <a:cs typeface="Archivo Light"/>
                <a:sym typeface="Archivo Light"/>
              </a:rPr>
              <a:t>ZF - Zero-Filled    </a:t>
            </a:r>
          </a:p>
        </p:txBody>
      </p:sp>
      <p:cxnSp>
        <p:nvCxnSpPr>
          <p:cNvPr id="37" name="Connecteur droit avec flèche 36">
            <a:extLst>
              <a:ext uri="{FF2B5EF4-FFF2-40B4-BE49-F238E27FC236}">
                <a16:creationId xmlns:a16="http://schemas.microsoft.com/office/drawing/2014/main" id="{32C6DAAD-B1C0-8E82-DDC5-577F37061E36}"/>
              </a:ext>
            </a:extLst>
          </p:cNvPr>
          <p:cNvCxnSpPr>
            <a:cxnSpLocks/>
            <a:stCxn id="38" idx="2"/>
          </p:cNvCxnSpPr>
          <p:nvPr/>
        </p:nvCxnSpPr>
        <p:spPr>
          <a:xfrm flipH="1">
            <a:off x="4363365" y="1177142"/>
            <a:ext cx="1633108" cy="77799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38" name="Google Shape;1576;p38">
            <a:extLst>
              <a:ext uri="{FF2B5EF4-FFF2-40B4-BE49-F238E27FC236}">
                <a16:creationId xmlns:a16="http://schemas.microsoft.com/office/drawing/2014/main" id="{3BD7CD46-EF50-6574-F2E4-B0A11638C32C}"/>
              </a:ext>
            </a:extLst>
          </p:cNvPr>
          <p:cNvSpPr txBox="1">
            <a:spLocks/>
          </p:cNvSpPr>
          <p:nvPr/>
        </p:nvSpPr>
        <p:spPr>
          <a:xfrm>
            <a:off x="4402418" y="259867"/>
            <a:ext cx="3188110" cy="917275"/>
          </a:xfrm>
          <a:prstGeom prst="rect">
            <a:avLst/>
          </a:prstGeom>
          <a:ln>
            <a:solidFill>
              <a:srgbClr val="FF000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dk1"/>
                </a:solidFill>
                <a:latin typeface="Archivo Light"/>
                <a:cs typeface="Archivo Light"/>
              </a:rPr>
              <a:t>Cliquez ici pour définir le type de donnée.</a:t>
            </a:r>
            <a:endParaRPr lang="en-US" sz="2400" dirty="0">
              <a:solidFill>
                <a:schemeClr val="dk1"/>
              </a:solidFill>
              <a:latin typeface="Archivo Light"/>
              <a:cs typeface="Archivo Light"/>
              <a:sym typeface="Archivo Light"/>
            </a:endParaRPr>
          </a:p>
        </p:txBody>
      </p:sp>
      <p:grpSp>
        <p:nvGrpSpPr>
          <p:cNvPr id="44" name="Google Shape;7824;p76">
            <a:extLst>
              <a:ext uri="{FF2B5EF4-FFF2-40B4-BE49-F238E27FC236}">
                <a16:creationId xmlns:a16="http://schemas.microsoft.com/office/drawing/2014/main" id="{114CBDD4-A24B-4D15-F646-F04D884558D1}"/>
              </a:ext>
            </a:extLst>
          </p:cNvPr>
          <p:cNvGrpSpPr/>
          <p:nvPr/>
        </p:nvGrpSpPr>
        <p:grpSpPr>
          <a:xfrm>
            <a:off x="8501802" y="218509"/>
            <a:ext cx="339200" cy="339271"/>
            <a:chOff x="5049725" y="2027900"/>
            <a:chExt cx="481750" cy="481850"/>
          </a:xfrm>
          <a:solidFill>
            <a:srgbClr val="92F7FF"/>
          </a:solidFill>
        </p:grpSpPr>
        <p:sp>
          <p:nvSpPr>
            <p:cNvPr id="45" name="Google Shape;7825;p76">
              <a:extLst>
                <a:ext uri="{FF2B5EF4-FFF2-40B4-BE49-F238E27FC236}">
                  <a16:creationId xmlns:a16="http://schemas.microsoft.com/office/drawing/2014/main" id="{6354E4EF-B9D8-A85D-D1C4-0B95CC0FA359}"/>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7826;p76">
              <a:extLst>
                <a:ext uri="{FF2B5EF4-FFF2-40B4-BE49-F238E27FC236}">
                  <a16:creationId xmlns:a16="http://schemas.microsoft.com/office/drawing/2014/main" id="{6B6B00E2-7869-64EA-1F49-EC5D337E052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7827;p76">
              <a:extLst>
                <a:ext uri="{FF2B5EF4-FFF2-40B4-BE49-F238E27FC236}">
                  <a16:creationId xmlns:a16="http://schemas.microsoft.com/office/drawing/2014/main" id="{6A8D1437-6CE1-9F03-5604-703B37268E3A}"/>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7828;p76">
              <a:extLst>
                <a:ext uri="{FF2B5EF4-FFF2-40B4-BE49-F238E27FC236}">
                  <a16:creationId xmlns:a16="http://schemas.microsoft.com/office/drawing/2014/main" id="{F4A4D935-1EF2-2F25-6E63-EFF437838596}"/>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7829;p76">
              <a:extLst>
                <a:ext uri="{FF2B5EF4-FFF2-40B4-BE49-F238E27FC236}">
                  <a16:creationId xmlns:a16="http://schemas.microsoft.com/office/drawing/2014/main" id="{03D489F3-7163-7F23-4CF7-D68962AAFCA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7830;p76">
              <a:extLst>
                <a:ext uri="{FF2B5EF4-FFF2-40B4-BE49-F238E27FC236}">
                  <a16:creationId xmlns:a16="http://schemas.microsoft.com/office/drawing/2014/main" id="{F4A723D5-CB5B-C5B0-2F15-79C75BBEB25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7831;p76">
              <a:extLst>
                <a:ext uri="{FF2B5EF4-FFF2-40B4-BE49-F238E27FC236}">
                  <a16:creationId xmlns:a16="http://schemas.microsoft.com/office/drawing/2014/main" id="{6D323017-8726-21DF-35CD-62A16B9D5BD4}"/>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7832;p76">
              <a:extLst>
                <a:ext uri="{FF2B5EF4-FFF2-40B4-BE49-F238E27FC236}">
                  <a16:creationId xmlns:a16="http://schemas.microsoft.com/office/drawing/2014/main" id="{C63ECFAB-60DE-51D6-FAD8-49F2E2CE02E8}"/>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 name="Google Shape;1576;p38">
            <a:extLst>
              <a:ext uri="{FF2B5EF4-FFF2-40B4-BE49-F238E27FC236}">
                <a16:creationId xmlns:a16="http://schemas.microsoft.com/office/drawing/2014/main" id="{101EE0C7-AC37-C322-FC34-91E01F8A220B}"/>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425793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8267229" y="73033"/>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pic>
        <p:nvPicPr>
          <p:cNvPr id="4" name="Image 3">
            <a:extLst>
              <a:ext uri="{FF2B5EF4-FFF2-40B4-BE49-F238E27FC236}">
                <a16:creationId xmlns:a16="http://schemas.microsoft.com/office/drawing/2014/main" id="{27B6FB19-15C5-F747-279F-08414C662435}"/>
              </a:ext>
            </a:extLst>
          </p:cNvPr>
          <p:cNvPicPr>
            <a:picLocks noChangeAspect="1"/>
          </p:cNvPicPr>
          <p:nvPr/>
        </p:nvPicPr>
        <p:blipFill rotWithShape="1">
          <a:blip r:embed="rId3"/>
          <a:srcRect l="20395" t="32255" r="16459" b="10265"/>
          <a:stretch/>
        </p:blipFill>
        <p:spPr>
          <a:xfrm>
            <a:off x="0" y="205316"/>
            <a:ext cx="8228176" cy="4211067"/>
          </a:xfrm>
          <a:prstGeom prst="rect">
            <a:avLst/>
          </a:prstGeom>
        </p:spPr>
      </p:pic>
      <p:sp>
        <p:nvSpPr>
          <p:cNvPr id="5" name="Rectangle 4">
            <a:extLst>
              <a:ext uri="{FF2B5EF4-FFF2-40B4-BE49-F238E27FC236}">
                <a16:creationId xmlns:a16="http://schemas.microsoft.com/office/drawing/2014/main" id="{07D37650-33F9-6CAD-CCF3-89EB37C4945E}"/>
              </a:ext>
            </a:extLst>
          </p:cNvPr>
          <p:cNvSpPr/>
          <p:nvPr/>
        </p:nvSpPr>
        <p:spPr>
          <a:xfrm>
            <a:off x="34002" y="1194098"/>
            <a:ext cx="1064525" cy="1495314"/>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sp>
        <p:nvSpPr>
          <p:cNvPr id="8" name="Rectangle 7">
            <a:extLst>
              <a:ext uri="{FF2B5EF4-FFF2-40B4-BE49-F238E27FC236}">
                <a16:creationId xmlns:a16="http://schemas.microsoft.com/office/drawing/2014/main" id="{EED94F5B-BCF6-32E0-D45C-67E30B962BCA}"/>
              </a:ext>
            </a:extLst>
          </p:cNvPr>
          <p:cNvSpPr/>
          <p:nvPr/>
        </p:nvSpPr>
        <p:spPr>
          <a:xfrm>
            <a:off x="3275944" y="1194098"/>
            <a:ext cx="1227491" cy="1495313"/>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sp>
        <p:nvSpPr>
          <p:cNvPr id="12" name="Rectangle 11">
            <a:extLst>
              <a:ext uri="{FF2B5EF4-FFF2-40B4-BE49-F238E27FC236}">
                <a16:creationId xmlns:a16="http://schemas.microsoft.com/office/drawing/2014/main" id="{EB5FE6E6-046A-7F29-F904-BF9FCE9BE7E3}"/>
              </a:ext>
            </a:extLst>
          </p:cNvPr>
          <p:cNvSpPr/>
          <p:nvPr/>
        </p:nvSpPr>
        <p:spPr>
          <a:xfrm>
            <a:off x="5104439" y="1194098"/>
            <a:ext cx="2522733" cy="1495314"/>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sp>
        <p:nvSpPr>
          <p:cNvPr id="14" name="Google Shape;1576;p38">
            <a:extLst>
              <a:ext uri="{FF2B5EF4-FFF2-40B4-BE49-F238E27FC236}">
                <a16:creationId xmlns:a16="http://schemas.microsoft.com/office/drawing/2014/main" id="{84EC0C8E-7E36-130C-3D9D-F78EDD7AFDC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1398060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306020A3-C5D0-2C56-0C93-7975715718B3}"/>
              </a:ext>
            </a:extLst>
          </p:cNvPr>
          <p:cNvPicPr>
            <a:picLocks noChangeAspect="1"/>
          </p:cNvPicPr>
          <p:nvPr/>
        </p:nvPicPr>
        <p:blipFill rotWithShape="1">
          <a:blip r:embed="rId3"/>
          <a:srcRect l="20517" t="23412" r="15294" b="-24"/>
          <a:stretch/>
        </p:blipFill>
        <p:spPr>
          <a:xfrm>
            <a:off x="102672" y="189778"/>
            <a:ext cx="5869412" cy="3938645"/>
          </a:xfrm>
          <a:prstGeom prst="rect">
            <a:avLst/>
          </a:prstGeom>
        </p:spPr>
      </p:pic>
      <p:sp>
        <p:nvSpPr>
          <p:cNvPr id="5" name="ZoneTexte 4">
            <a:extLst>
              <a:ext uri="{FF2B5EF4-FFF2-40B4-BE49-F238E27FC236}">
                <a16:creationId xmlns:a16="http://schemas.microsoft.com/office/drawing/2014/main" id="{8C06B0BE-1094-39F4-65DD-80C6E3B1F38B}"/>
              </a:ext>
            </a:extLst>
          </p:cNvPr>
          <p:cNvSpPr txBox="1"/>
          <p:nvPr/>
        </p:nvSpPr>
        <p:spPr>
          <a:xfrm>
            <a:off x="5972084" y="530103"/>
            <a:ext cx="3069244" cy="3416320"/>
          </a:xfrm>
          <a:prstGeom prst="rect">
            <a:avLst/>
          </a:prstGeom>
          <a:noFill/>
        </p:spPr>
        <p:txBody>
          <a:bodyPr wrap="square">
            <a:spAutoFit/>
          </a:bodyPr>
          <a:lstStyle/>
          <a:p>
            <a:r>
              <a:rPr lang="fr-FR" sz="2400" dirty="0">
                <a:solidFill>
                  <a:schemeClr val="dk1"/>
                </a:solidFill>
                <a:latin typeface="Archivo Light"/>
                <a:cs typeface="Archivo Light"/>
              </a:rPr>
              <a:t>Après avoir créé toutes les tables nécessaires, sélectionnez-les, cliquez sur Ctrl+C pour les copier, allez sur le diagramme et collez-les</a:t>
            </a:r>
          </a:p>
          <a:p>
            <a:r>
              <a:rPr lang="en-US" sz="2400" dirty="0">
                <a:solidFill>
                  <a:schemeClr val="dk1"/>
                </a:solidFill>
                <a:latin typeface="Archivo Light"/>
                <a:cs typeface="Archivo Light"/>
              </a:rPr>
              <a:t>(</a:t>
            </a:r>
            <a:r>
              <a:rPr lang="fr-FR" sz="2400" dirty="0">
                <a:solidFill>
                  <a:schemeClr val="dk1"/>
                </a:solidFill>
                <a:latin typeface="Archivo Light"/>
                <a:cs typeface="Archivo Light"/>
              </a:rPr>
              <a:t>cliquez sur </a:t>
            </a:r>
            <a:r>
              <a:rPr lang="fr-FR" sz="2400" dirty="0" err="1">
                <a:solidFill>
                  <a:schemeClr val="dk1"/>
                </a:solidFill>
                <a:latin typeface="Archivo Light"/>
                <a:cs typeface="Archivo Light"/>
              </a:rPr>
              <a:t>Ctrl+V</a:t>
            </a:r>
            <a:r>
              <a:rPr lang="fr-FR" sz="2400" dirty="0">
                <a:solidFill>
                  <a:schemeClr val="dk1"/>
                </a:solidFill>
                <a:latin typeface="Archivo Light"/>
                <a:cs typeface="Archivo Light"/>
              </a:rPr>
              <a:t> </a:t>
            </a:r>
            <a:r>
              <a:rPr lang="en-US" sz="2400" dirty="0">
                <a:solidFill>
                  <a:schemeClr val="dk1"/>
                </a:solidFill>
                <a:latin typeface="Archivo Light"/>
                <a:cs typeface="Archivo Light"/>
              </a:rPr>
              <a:t>)</a:t>
            </a:r>
            <a:r>
              <a:rPr lang="fr-FR" sz="2400" dirty="0">
                <a:solidFill>
                  <a:schemeClr val="dk1"/>
                </a:solidFill>
                <a:latin typeface="Archivo Light"/>
                <a:cs typeface="Archivo Light"/>
              </a:rPr>
              <a:t>.</a:t>
            </a:r>
            <a:endParaRPr lang="ar-MA" sz="2400" dirty="0">
              <a:solidFill>
                <a:schemeClr val="dk1"/>
              </a:solidFill>
              <a:latin typeface="Archivo Light"/>
            </a:endParaRPr>
          </a:p>
        </p:txBody>
      </p:sp>
      <p:grpSp>
        <p:nvGrpSpPr>
          <p:cNvPr id="6" name="Google Shape;2566;p57">
            <a:extLst>
              <a:ext uri="{FF2B5EF4-FFF2-40B4-BE49-F238E27FC236}">
                <a16:creationId xmlns:a16="http://schemas.microsoft.com/office/drawing/2014/main" id="{6786D18D-04AC-2EC8-8F45-FF47792DEF2C}"/>
              </a:ext>
            </a:extLst>
          </p:cNvPr>
          <p:cNvGrpSpPr/>
          <p:nvPr/>
        </p:nvGrpSpPr>
        <p:grpSpPr>
          <a:xfrm>
            <a:off x="8267229" y="73033"/>
            <a:ext cx="749797" cy="717499"/>
            <a:chOff x="1317586" y="1856572"/>
            <a:chExt cx="749797" cy="717499"/>
          </a:xfrm>
        </p:grpSpPr>
        <p:sp>
          <p:nvSpPr>
            <p:cNvPr id="7" name="Google Shape;2567;p57">
              <a:extLst>
                <a:ext uri="{FF2B5EF4-FFF2-40B4-BE49-F238E27FC236}">
                  <a16:creationId xmlns:a16="http://schemas.microsoft.com/office/drawing/2014/main" id="{4A9B9421-5DF3-98DD-3C1A-001B2535FF01}"/>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AEE224B8-5671-FDA9-B675-CD46283F0EF3}"/>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A78CFC8E-988F-368D-8B0F-5B5B884E733B}"/>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4" name="Google Shape;1576;p38">
            <a:extLst>
              <a:ext uri="{FF2B5EF4-FFF2-40B4-BE49-F238E27FC236}">
                <a16:creationId xmlns:a16="http://schemas.microsoft.com/office/drawing/2014/main" id="{B0321295-ECAF-E92B-C5C2-B09091772BC9}"/>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2524427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6786D18D-04AC-2EC8-8F45-FF47792DEF2C}"/>
              </a:ext>
            </a:extLst>
          </p:cNvPr>
          <p:cNvGrpSpPr/>
          <p:nvPr/>
        </p:nvGrpSpPr>
        <p:grpSpPr>
          <a:xfrm>
            <a:off x="8267229" y="73033"/>
            <a:ext cx="749797" cy="717499"/>
            <a:chOff x="1317586" y="1856572"/>
            <a:chExt cx="749797" cy="717499"/>
          </a:xfrm>
        </p:grpSpPr>
        <p:sp>
          <p:nvSpPr>
            <p:cNvPr id="7" name="Google Shape;2567;p57">
              <a:extLst>
                <a:ext uri="{FF2B5EF4-FFF2-40B4-BE49-F238E27FC236}">
                  <a16:creationId xmlns:a16="http://schemas.microsoft.com/office/drawing/2014/main" id="{4A9B9421-5DF3-98DD-3C1A-001B2535FF01}"/>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AEE224B8-5671-FDA9-B675-CD46283F0EF3}"/>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A78CFC8E-988F-368D-8B0F-5B5B884E733B}"/>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5</a:t>
            </a:r>
            <a:endParaRPr sz="3000" b="1" dirty="0">
              <a:solidFill>
                <a:schemeClr val="dk1"/>
              </a:solidFill>
              <a:latin typeface="Orbitron"/>
              <a:ea typeface="Orbitron"/>
              <a:cs typeface="Orbitron"/>
              <a:sym typeface="Orbitron"/>
            </a:endParaRPr>
          </a:p>
        </p:txBody>
      </p:sp>
      <p:pic>
        <p:nvPicPr>
          <p:cNvPr id="16" name="Image 15">
            <a:extLst>
              <a:ext uri="{FF2B5EF4-FFF2-40B4-BE49-F238E27FC236}">
                <a16:creationId xmlns:a16="http://schemas.microsoft.com/office/drawing/2014/main" id="{5720B993-E5DA-AAAE-95B8-1C145771C853}"/>
              </a:ext>
            </a:extLst>
          </p:cNvPr>
          <p:cNvPicPr>
            <a:picLocks noChangeAspect="1"/>
          </p:cNvPicPr>
          <p:nvPr/>
        </p:nvPicPr>
        <p:blipFill rotWithShape="1">
          <a:blip r:embed="rId3"/>
          <a:srcRect l="20964" t="21319" r="7882" b="5848"/>
          <a:stretch/>
        </p:blipFill>
        <p:spPr>
          <a:xfrm>
            <a:off x="126975" y="73033"/>
            <a:ext cx="6133976" cy="3530080"/>
          </a:xfrm>
          <a:prstGeom prst="rect">
            <a:avLst/>
          </a:prstGeom>
        </p:spPr>
      </p:pic>
      <p:sp>
        <p:nvSpPr>
          <p:cNvPr id="17" name="Rectangle 16">
            <a:extLst>
              <a:ext uri="{FF2B5EF4-FFF2-40B4-BE49-F238E27FC236}">
                <a16:creationId xmlns:a16="http://schemas.microsoft.com/office/drawing/2014/main" id="{649356C2-4748-7A4B-3830-B680DB4C162B}"/>
              </a:ext>
            </a:extLst>
          </p:cNvPr>
          <p:cNvSpPr/>
          <p:nvPr/>
        </p:nvSpPr>
        <p:spPr>
          <a:xfrm>
            <a:off x="121823" y="73033"/>
            <a:ext cx="224633" cy="3358656"/>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ar-MA"/>
          </a:p>
        </p:txBody>
      </p:sp>
      <p:sp>
        <p:nvSpPr>
          <p:cNvPr id="19" name="ZoneTexte 18">
            <a:extLst>
              <a:ext uri="{FF2B5EF4-FFF2-40B4-BE49-F238E27FC236}">
                <a16:creationId xmlns:a16="http://schemas.microsoft.com/office/drawing/2014/main" id="{AB81032C-0CD5-6E2E-A7B2-A64A044D0BA7}"/>
              </a:ext>
            </a:extLst>
          </p:cNvPr>
          <p:cNvSpPr txBox="1"/>
          <p:nvPr/>
        </p:nvSpPr>
        <p:spPr>
          <a:xfrm>
            <a:off x="995216" y="3849726"/>
            <a:ext cx="1002972" cy="46166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dk1"/>
                </a:solidFill>
                <a:latin typeface="Archivo Light"/>
                <a:cs typeface="Archivo Light"/>
              </a:rPr>
              <a:t>Outils</a:t>
            </a:r>
            <a:endParaRPr lang="ar-MA" sz="2400" dirty="0">
              <a:solidFill>
                <a:schemeClr val="dk1"/>
              </a:solidFill>
              <a:latin typeface="Archivo Light"/>
            </a:endParaRPr>
          </a:p>
        </p:txBody>
      </p:sp>
      <p:cxnSp>
        <p:nvCxnSpPr>
          <p:cNvPr id="21" name="Connecteur droit avec flèche 20">
            <a:extLst>
              <a:ext uri="{FF2B5EF4-FFF2-40B4-BE49-F238E27FC236}">
                <a16:creationId xmlns:a16="http://schemas.microsoft.com/office/drawing/2014/main" id="{E925F6BF-3D11-A776-FD80-E1C1541E91E6}"/>
              </a:ext>
            </a:extLst>
          </p:cNvPr>
          <p:cNvCxnSpPr>
            <a:stCxn id="19" idx="0"/>
          </p:cNvCxnSpPr>
          <p:nvPr/>
        </p:nvCxnSpPr>
        <p:spPr>
          <a:xfrm flipH="1" flipV="1">
            <a:off x="346456" y="1838073"/>
            <a:ext cx="1150246" cy="201165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3" name="Google Shape;1576;p38">
            <a:extLst>
              <a:ext uri="{FF2B5EF4-FFF2-40B4-BE49-F238E27FC236}">
                <a16:creationId xmlns:a16="http://schemas.microsoft.com/office/drawing/2014/main" id="{F9C7C73F-86BB-1F84-B5C0-5CF836022494}"/>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un sh</a:t>
            </a:r>
            <a:r>
              <a:rPr lang="en-US" dirty="0">
                <a:solidFill>
                  <a:schemeClr val="tx1">
                    <a:lumMod val="85000"/>
                  </a:schemeClr>
                </a:solidFill>
              </a:rPr>
              <a:t>é</a:t>
            </a:r>
            <a:r>
              <a:rPr lang="en-US" dirty="0">
                <a:solidFill>
                  <a:schemeClr val="tx1">
                    <a:lumMod val="85000"/>
                  </a:schemeClr>
                </a:solidFill>
                <a:sym typeface="Orbitron"/>
              </a:rPr>
              <a:t>ma est ses objets</a:t>
            </a:r>
            <a:endParaRPr lang="en-US" dirty="0">
              <a:solidFill>
                <a:schemeClr val="tx1">
                  <a:lumMod val="85000"/>
                </a:schemeClr>
              </a:solidFill>
            </a:endParaRPr>
          </a:p>
        </p:txBody>
      </p:sp>
    </p:spTree>
    <p:extLst>
      <p:ext uri="{BB962C8B-B14F-4D97-AF65-F5344CB8AC3E}">
        <p14:creationId xmlns:p14="http://schemas.microsoft.com/office/powerpoint/2010/main" val="97252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585674" y="1794367"/>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40744" y="416479"/>
            <a:ext cx="8525557" cy="1979406"/>
          </a:xfrm>
          <a:prstGeom prst="rect">
            <a:avLst/>
          </a:prstGeom>
        </p:spPr>
        <p:txBody>
          <a:bodyPr spcFirstLastPara="1" wrap="square" lIns="91425" tIns="91425" rIns="91425" bIns="91425" anchor="ctr" anchorCtr="0">
            <a:noAutofit/>
          </a:bodyPr>
          <a:lstStyle/>
          <a:p>
            <a:r>
              <a:rPr lang="en-US" sz="4800" b="1" dirty="0">
                <a:latin typeface="Orbitron"/>
                <a:sym typeface="Orbitron"/>
              </a:rPr>
              <a:t>Cr</a:t>
            </a:r>
            <a:r>
              <a:rPr lang="en-US" sz="4800" b="1" dirty="0">
                <a:latin typeface="Orbitron"/>
              </a:rPr>
              <a:t>é</a:t>
            </a:r>
            <a:r>
              <a:rPr lang="en-US" sz="4800" b="1" dirty="0">
                <a:latin typeface="Orbitron"/>
                <a:sym typeface="Orbitron"/>
              </a:rPr>
              <a:t>er les relation entre les tables</a:t>
            </a:r>
            <a:endParaRPr dirty="0"/>
          </a:p>
        </p:txBody>
      </p:sp>
      <p:sp>
        <p:nvSpPr>
          <p:cNvPr id="1576" name="Google Shape;1576;p38"/>
          <p:cNvSpPr txBox="1">
            <a:spLocks noGrp="1"/>
          </p:cNvSpPr>
          <p:nvPr>
            <p:ph type="subTitle" idx="1"/>
          </p:nvPr>
        </p:nvSpPr>
        <p:spPr>
          <a:xfrm>
            <a:off x="556095" y="2571687"/>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Suivez les étapes…</a:t>
            </a:r>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les relation entre les tables</a:t>
            </a:r>
            <a:endParaRPr lang="en-US" dirty="0">
              <a:solidFill>
                <a:schemeClr val="tx1">
                  <a:lumMod val="85000"/>
                </a:schemeClr>
              </a:solidFill>
            </a:endParaRPr>
          </a:p>
        </p:txBody>
      </p:sp>
      <p:grpSp>
        <p:nvGrpSpPr>
          <p:cNvPr id="7" name="Google Shape;8107;p77">
            <a:extLst>
              <a:ext uri="{FF2B5EF4-FFF2-40B4-BE49-F238E27FC236}">
                <a16:creationId xmlns:a16="http://schemas.microsoft.com/office/drawing/2014/main" id="{262DC491-9ED6-1856-525B-15CAAB171C5C}"/>
              </a:ext>
            </a:extLst>
          </p:cNvPr>
          <p:cNvGrpSpPr/>
          <p:nvPr/>
        </p:nvGrpSpPr>
        <p:grpSpPr>
          <a:xfrm>
            <a:off x="7078532" y="2209067"/>
            <a:ext cx="720762" cy="725240"/>
            <a:chOff x="-40748275" y="3238700"/>
            <a:chExt cx="322600" cy="316950"/>
          </a:xfrm>
          <a:solidFill>
            <a:srgbClr val="92F7FF"/>
          </a:solidFill>
        </p:grpSpPr>
        <p:sp>
          <p:nvSpPr>
            <p:cNvPr id="11" name="Google Shape;8108;p77">
              <a:extLst>
                <a:ext uri="{FF2B5EF4-FFF2-40B4-BE49-F238E27FC236}">
                  <a16:creationId xmlns:a16="http://schemas.microsoft.com/office/drawing/2014/main" id="{B5EC7E27-0527-23F9-659B-20FDD9877980}"/>
                </a:ext>
              </a:extLst>
            </p:cNvPr>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8109;p77">
              <a:extLst>
                <a:ext uri="{FF2B5EF4-FFF2-40B4-BE49-F238E27FC236}">
                  <a16:creationId xmlns:a16="http://schemas.microsoft.com/office/drawing/2014/main" id="{471C280E-6F5B-B48A-BCBD-8DECC4128E52}"/>
                </a:ext>
              </a:extLst>
            </p:cNvPr>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 name="Google Shape;8110;p77">
              <a:extLst>
                <a:ext uri="{FF2B5EF4-FFF2-40B4-BE49-F238E27FC236}">
                  <a16:creationId xmlns:a16="http://schemas.microsoft.com/office/drawing/2014/main" id="{48BDA849-3703-F3A3-8D47-E9B16D5E587D}"/>
                </a:ext>
              </a:extLst>
            </p:cNvPr>
            <p:cNvSpPr/>
            <p:nvPr/>
          </p:nvSpPr>
          <p:spPr>
            <a:xfrm>
              <a:off x="-40678200" y="3305254"/>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4" name="Google Shape;8111;p77">
              <a:extLst>
                <a:ext uri="{FF2B5EF4-FFF2-40B4-BE49-F238E27FC236}">
                  <a16:creationId xmlns:a16="http://schemas.microsoft.com/office/drawing/2014/main" id="{FA822D8D-613D-4314-E27B-DD37933AA08B}"/>
                </a:ext>
              </a:extLst>
            </p:cNvPr>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 name="Google Shape;8112;p77">
              <a:extLst>
                <a:ext uri="{FF2B5EF4-FFF2-40B4-BE49-F238E27FC236}">
                  <a16:creationId xmlns:a16="http://schemas.microsoft.com/office/drawing/2014/main" id="{3907267C-4CB9-DB45-8231-42EA63D73C69}"/>
                </a:ext>
              </a:extLst>
            </p:cNvPr>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 name="Google Shape;8113;p77">
              <a:extLst>
                <a:ext uri="{FF2B5EF4-FFF2-40B4-BE49-F238E27FC236}">
                  <a16:creationId xmlns:a16="http://schemas.microsoft.com/office/drawing/2014/main" id="{EBA59A53-AB18-7FCF-4D4D-3155F2FB2EBE}"/>
                </a:ext>
              </a:extLst>
            </p:cNvPr>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Tree>
    <p:extLst>
      <p:ext uri="{BB962C8B-B14F-4D97-AF65-F5344CB8AC3E}">
        <p14:creationId xmlns:p14="http://schemas.microsoft.com/office/powerpoint/2010/main" val="3583629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pic>
        <p:nvPicPr>
          <p:cNvPr id="3" name="Image 2">
            <a:extLst>
              <a:ext uri="{FF2B5EF4-FFF2-40B4-BE49-F238E27FC236}">
                <a16:creationId xmlns:a16="http://schemas.microsoft.com/office/drawing/2014/main" id="{A7060D20-8D34-F5F5-E8D7-8B582CB276B1}"/>
              </a:ext>
            </a:extLst>
          </p:cNvPr>
          <p:cNvPicPr>
            <a:picLocks noChangeAspect="1"/>
          </p:cNvPicPr>
          <p:nvPr/>
        </p:nvPicPr>
        <p:blipFill rotWithShape="1">
          <a:blip r:embed="rId3"/>
          <a:srcRect l="20714" t="8346" r="8935" b="9501"/>
          <a:stretch/>
        </p:blipFill>
        <p:spPr>
          <a:xfrm>
            <a:off x="121823" y="87882"/>
            <a:ext cx="6432890" cy="4223509"/>
          </a:xfrm>
          <a:prstGeom prst="rect">
            <a:avLst/>
          </a:prstGeom>
        </p:spPr>
      </p:pic>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6786D18D-04AC-2EC8-8F45-FF47792DEF2C}"/>
              </a:ext>
            </a:extLst>
          </p:cNvPr>
          <p:cNvGrpSpPr/>
          <p:nvPr/>
        </p:nvGrpSpPr>
        <p:grpSpPr>
          <a:xfrm>
            <a:off x="8267229" y="73033"/>
            <a:ext cx="749797" cy="717499"/>
            <a:chOff x="1317586" y="1856572"/>
            <a:chExt cx="749797" cy="717499"/>
          </a:xfrm>
        </p:grpSpPr>
        <p:sp>
          <p:nvSpPr>
            <p:cNvPr id="7" name="Google Shape;2567;p57">
              <a:extLst>
                <a:ext uri="{FF2B5EF4-FFF2-40B4-BE49-F238E27FC236}">
                  <a16:creationId xmlns:a16="http://schemas.microsoft.com/office/drawing/2014/main" id="{4A9B9421-5DF3-98DD-3C1A-001B2535FF01}"/>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AEE224B8-5671-FDA9-B675-CD46283F0EF3}"/>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A78CFC8E-988F-368D-8B0F-5B5B884E733B}"/>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
        <p:nvSpPr>
          <p:cNvPr id="17" name="Rectangle 16">
            <a:extLst>
              <a:ext uri="{FF2B5EF4-FFF2-40B4-BE49-F238E27FC236}">
                <a16:creationId xmlns:a16="http://schemas.microsoft.com/office/drawing/2014/main" id="{649356C2-4748-7A4B-3830-B680DB4C162B}"/>
              </a:ext>
            </a:extLst>
          </p:cNvPr>
          <p:cNvSpPr/>
          <p:nvPr/>
        </p:nvSpPr>
        <p:spPr>
          <a:xfrm>
            <a:off x="121823" y="2893807"/>
            <a:ext cx="224633" cy="1417584"/>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ar-MA"/>
          </a:p>
        </p:txBody>
      </p:sp>
      <p:sp>
        <p:nvSpPr>
          <p:cNvPr id="19" name="ZoneTexte 18">
            <a:extLst>
              <a:ext uri="{FF2B5EF4-FFF2-40B4-BE49-F238E27FC236}">
                <a16:creationId xmlns:a16="http://schemas.microsoft.com/office/drawing/2014/main" id="{AB81032C-0CD5-6E2E-A7B2-A64A044D0BA7}"/>
              </a:ext>
            </a:extLst>
          </p:cNvPr>
          <p:cNvSpPr txBox="1"/>
          <p:nvPr/>
        </p:nvSpPr>
        <p:spPr>
          <a:xfrm>
            <a:off x="451275" y="2110085"/>
            <a:ext cx="2625412" cy="46166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latin typeface="Archivo Light"/>
                <a:cs typeface="Archivo Light"/>
              </a:rPr>
              <a:t>Outils relationnels</a:t>
            </a:r>
            <a:endParaRPr lang="ar-MA" sz="2400" dirty="0">
              <a:latin typeface="Archivo Light"/>
            </a:endParaRPr>
          </a:p>
        </p:txBody>
      </p:sp>
      <p:cxnSp>
        <p:nvCxnSpPr>
          <p:cNvPr id="21" name="Connecteur droit avec flèche 20">
            <a:extLst>
              <a:ext uri="{FF2B5EF4-FFF2-40B4-BE49-F238E27FC236}">
                <a16:creationId xmlns:a16="http://schemas.microsoft.com/office/drawing/2014/main" id="{E925F6BF-3D11-A776-FD80-E1C1541E91E6}"/>
              </a:ext>
            </a:extLst>
          </p:cNvPr>
          <p:cNvCxnSpPr>
            <a:cxnSpLocks/>
            <a:stCxn id="19" idx="2"/>
            <a:endCxn id="17" idx="3"/>
          </p:cNvCxnSpPr>
          <p:nvPr/>
        </p:nvCxnSpPr>
        <p:spPr>
          <a:xfrm flipH="1">
            <a:off x="346456" y="2571750"/>
            <a:ext cx="1417525" cy="1030849"/>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8" name="ZoneTexte 17">
            <a:extLst>
              <a:ext uri="{FF2B5EF4-FFF2-40B4-BE49-F238E27FC236}">
                <a16:creationId xmlns:a16="http://schemas.microsoft.com/office/drawing/2014/main" id="{C7E7423D-FDE3-74D5-03AE-A01A8D168EEB}"/>
              </a:ext>
            </a:extLst>
          </p:cNvPr>
          <p:cNvSpPr txBox="1"/>
          <p:nvPr/>
        </p:nvSpPr>
        <p:spPr>
          <a:xfrm>
            <a:off x="6554713" y="1230140"/>
            <a:ext cx="2138012" cy="2308324"/>
          </a:xfrm>
          <a:prstGeom prst="rect">
            <a:avLst/>
          </a:prstGeom>
          <a:noFill/>
        </p:spPr>
        <p:txBody>
          <a:bodyPr wrap="square">
            <a:spAutoFit/>
          </a:bodyPr>
          <a:lstStyle/>
          <a:p>
            <a:r>
              <a:rPr lang="fr-FR" sz="2400" dirty="0">
                <a:solidFill>
                  <a:schemeClr val="dk1"/>
                </a:solidFill>
                <a:latin typeface="Archivo Light"/>
                <a:ea typeface="+mn-ea"/>
                <a:cs typeface="Archivo Light"/>
              </a:rPr>
              <a:t>Nous utilisons des outils relationnels pour créer des relations entre les tables.</a:t>
            </a:r>
            <a:endParaRPr lang="ar-MA" sz="2400" dirty="0">
              <a:solidFill>
                <a:schemeClr val="dk1"/>
              </a:solidFill>
              <a:latin typeface="Archivo Light"/>
              <a:ea typeface="+mn-ea"/>
            </a:endParaRPr>
          </a:p>
        </p:txBody>
      </p:sp>
      <p:sp>
        <p:nvSpPr>
          <p:cNvPr id="20" name="Google Shape;1576;p38">
            <a:extLst>
              <a:ext uri="{FF2B5EF4-FFF2-40B4-BE49-F238E27FC236}">
                <a16:creationId xmlns:a16="http://schemas.microsoft.com/office/drawing/2014/main" id="{B0EA6386-592C-C845-2B72-0583DCBB4C56}"/>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les relation entre les tables</a:t>
            </a:r>
            <a:endParaRPr lang="en-US" dirty="0">
              <a:solidFill>
                <a:schemeClr val="tx1">
                  <a:lumMod val="85000"/>
                </a:schemeClr>
              </a:solidFill>
            </a:endParaRPr>
          </a:p>
        </p:txBody>
      </p:sp>
    </p:spTree>
    <p:extLst>
      <p:ext uri="{BB962C8B-B14F-4D97-AF65-F5344CB8AC3E}">
        <p14:creationId xmlns:p14="http://schemas.microsoft.com/office/powerpoint/2010/main" val="247485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6786D18D-04AC-2EC8-8F45-FF47792DEF2C}"/>
              </a:ext>
            </a:extLst>
          </p:cNvPr>
          <p:cNvGrpSpPr/>
          <p:nvPr/>
        </p:nvGrpSpPr>
        <p:grpSpPr>
          <a:xfrm>
            <a:off x="8267229" y="73033"/>
            <a:ext cx="749797" cy="717499"/>
            <a:chOff x="1317586" y="1856572"/>
            <a:chExt cx="749797" cy="717499"/>
          </a:xfrm>
        </p:grpSpPr>
        <p:sp>
          <p:nvSpPr>
            <p:cNvPr id="7" name="Google Shape;2567;p57">
              <a:extLst>
                <a:ext uri="{FF2B5EF4-FFF2-40B4-BE49-F238E27FC236}">
                  <a16:creationId xmlns:a16="http://schemas.microsoft.com/office/drawing/2014/main" id="{4A9B9421-5DF3-98DD-3C1A-001B2535FF01}"/>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AEE224B8-5671-FDA9-B675-CD46283F0EF3}"/>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A78CFC8E-988F-368D-8B0F-5B5B884E733B}"/>
              </a:ext>
            </a:extLst>
          </p:cNvPr>
          <p:cNvSpPr txBox="1"/>
          <p:nvPr/>
        </p:nvSpPr>
        <p:spPr>
          <a:xfrm>
            <a:off x="8327024" y="11430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20" name="Google Shape;1576;p38">
            <a:extLst>
              <a:ext uri="{FF2B5EF4-FFF2-40B4-BE49-F238E27FC236}">
                <a16:creationId xmlns:a16="http://schemas.microsoft.com/office/drawing/2014/main" id="{B0EA6386-592C-C845-2B72-0583DCBB4C56}"/>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Cr</a:t>
            </a:r>
            <a:r>
              <a:rPr lang="en-US" dirty="0">
                <a:solidFill>
                  <a:schemeClr val="tx1">
                    <a:lumMod val="85000"/>
                  </a:schemeClr>
                </a:solidFill>
              </a:rPr>
              <a:t>é</a:t>
            </a:r>
            <a:r>
              <a:rPr lang="en-US" dirty="0">
                <a:solidFill>
                  <a:schemeClr val="tx1">
                    <a:lumMod val="85000"/>
                  </a:schemeClr>
                </a:solidFill>
                <a:sym typeface="Orbitron"/>
              </a:rPr>
              <a:t>er les relation entre les tables</a:t>
            </a:r>
            <a:endParaRPr lang="en-US" dirty="0">
              <a:solidFill>
                <a:schemeClr val="tx1">
                  <a:lumMod val="85000"/>
                </a:schemeClr>
              </a:solidFill>
            </a:endParaRPr>
          </a:p>
        </p:txBody>
      </p:sp>
      <p:pic>
        <p:nvPicPr>
          <p:cNvPr id="4" name="Image 3">
            <a:extLst>
              <a:ext uri="{FF2B5EF4-FFF2-40B4-BE49-F238E27FC236}">
                <a16:creationId xmlns:a16="http://schemas.microsoft.com/office/drawing/2014/main" id="{BBECA4DF-54E2-D68B-49C6-AA560BAC7487}"/>
              </a:ext>
            </a:extLst>
          </p:cNvPr>
          <p:cNvPicPr>
            <a:picLocks noChangeAspect="1"/>
          </p:cNvPicPr>
          <p:nvPr/>
        </p:nvPicPr>
        <p:blipFill rotWithShape="1">
          <a:blip r:embed="rId3"/>
          <a:srcRect l="20723" t="21109" r="8935" b="4905"/>
          <a:stretch/>
        </p:blipFill>
        <p:spPr>
          <a:xfrm>
            <a:off x="160900" y="718505"/>
            <a:ext cx="5798860" cy="3429091"/>
          </a:xfrm>
          <a:prstGeom prst="rect">
            <a:avLst/>
          </a:prstGeom>
        </p:spPr>
      </p:pic>
      <p:sp>
        <p:nvSpPr>
          <p:cNvPr id="5" name="ZoneTexte 4">
            <a:extLst>
              <a:ext uri="{FF2B5EF4-FFF2-40B4-BE49-F238E27FC236}">
                <a16:creationId xmlns:a16="http://schemas.microsoft.com/office/drawing/2014/main" id="{0698A7D1-20CF-D2E0-95E6-85CAD1B9AC48}"/>
              </a:ext>
            </a:extLst>
          </p:cNvPr>
          <p:cNvSpPr txBox="1"/>
          <p:nvPr/>
        </p:nvSpPr>
        <p:spPr>
          <a:xfrm>
            <a:off x="5972849" y="1001889"/>
            <a:ext cx="2687057" cy="2862322"/>
          </a:xfrm>
          <a:prstGeom prst="rect">
            <a:avLst/>
          </a:prstGeom>
          <a:noFill/>
        </p:spPr>
        <p:txBody>
          <a:bodyPr wrap="square">
            <a:spAutoFit/>
          </a:bodyPr>
          <a:lstStyle/>
          <a:p>
            <a:r>
              <a:rPr lang="fr-FR" sz="1800" dirty="0">
                <a:solidFill>
                  <a:schemeClr val="dk1"/>
                </a:solidFill>
                <a:latin typeface="Verdana" panose="020B0604030504040204" pitchFamily="34" charset="0"/>
                <a:ea typeface="Verdana" panose="020B0604030504040204" pitchFamily="34" charset="0"/>
                <a:cs typeface="Archivo Light"/>
                <a:sym typeface="Archivo Light"/>
              </a:rPr>
              <a:t>Nous pouvons modifier n'importe quelle table en double-cliquant dessus. Nous pouvons également nommer la relation en cliquant sur la ligne de relation entre les tables.</a:t>
            </a:r>
            <a:endParaRPr lang="ar-MA" sz="1800" dirty="0">
              <a:solidFill>
                <a:schemeClr val="dk1"/>
              </a:solidFill>
              <a:latin typeface="Verdana" panose="020B0604030504040204" pitchFamily="34" charset="0"/>
              <a:ea typeface="Verdana" panose="020B0604030504040204" pitchFamily="34" charset="0"/>
              <a:sym typeface="Archivo Light"/>
            </a:endParaRPr>
          </a:p>
        </p:txBody>
      </p:sp>
    </p:spTree>
    <p:extLst>
      <p:ext uri="{BB962C8B-B14F-4D97-AF65-F5344CB8AC3E}">
        <p14:creationId xmlns:p14="http://schemas.microsoft.com/office/powerpoint/2010/main" val="1300749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4" name="Google Shape;1544;p37"/>
          <p:cNvSpPr txBox="1">
            <a:spLocks noGrp="1"/>
          </p:cNvSpPr>
          <p:nvPr>
            <p:ph type="title"/>
          </p:nvPr>
        </p:nvSpPr>
        <p:spPr>
          <a:xfrm>
            <a:off x="975706" y="1490444"/>
            <a:ext cx="2767955" cy="527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MySQL Workbench</a:t>
            </a:r>
            <a:endParaRPr dirty="0"/>
          </a:p>
        </p:txBody>
      </p:sp>
      <p:sp>
        <p:nvSpPr>
          <p:cNvPr id="1549" name="Google Shape;1549;p37"/>
          <p:cNvSpPr txBox="1">
            <a:spLocks noGrp="1"/>
          </p:cNvSpPr>
          <p:nvPr>
            <p:ph type="title" idx="2"/>
          </p:nvPr>
        </p:nvSpPr>
        <p:spPr>
          <a:xfrm>
            <a:off x="1912683" y="1028793"/>
            <a:ext cx="894000" cy="39560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t>
            </a:r>
            <a:endParaRPr dirty="0"/>
          </a:p>
        </p:txBody>
      </p:sp>
      <p:sp>
        <p:nvSpPr>
          <p:cNvPr id="1550" name="Google Shape;1550;p37"/>
          <p:cNvSpPr txBox="1">
            <a:spLocks noGrp="1"/>
          </p:cNvSpPr>
          <p:nvPr>
            <p:ph type="subTitle" idx="1"/>
          </p:nvPr>
        </p:nvSpPr>
        <p:spPr>
          <a:xfrm>
            <a:off x="975706" y="2018144"/>
            <a:ext cx="4897969" cy="2341141"/>
          </a:xfrm>
          <a:prstGeom prst="rect">
            <a:avLst/>
          </a:prstGeom>
        </p:spPr>
        <p:txBody>
          <a:bodyPr spcFirstLastPara="1" wrap="square" lIns="91425" tIns="91425" rIns="91425" bIns="91425" anchor="ctr" anchorCtr="0">
            <a:noAutofit/>
          </a:bodyPr>
          <a:lstStyle/>
          <a:p>
            <a:pPr marL="342900" lvl="0" indent="-342900" algn="l">
              <a:lnSpc>
                <a:spcPct val="150000"/>
              </a:lnSpc>
              <a:buAutoNum type="arabicPeriod"/>
            </a:pPr>
            <a:r>
              <a:rPr lang="en-US" sz="1800" b="1" dirty="0">
                <a:latin typeface="Orbitron"/>
                <a:sym typeface="Orbitron"/>
              </a:rPr>
              <a:t>Introduction</a:t>
            </a:r>
          </a:p>
          <a:p>
            <a:pPr marL="342900" lvl="0" indent="-342900" algn="l">
              <a:lnSpc>
                <a:spcPct val="150000"/>
              </a:lnSpc>
              <a:buAutoNum type="arabicPeriod"/>
            </a:pPr>
            <a:r>
              <a:rPr lang="en-US" sz="1800" b="1" dirty="0">
                <a:latin typeface="Orbitron"/>
                <a:sym typeface="Orbitron"/>
              </a:rPr>
              <a:t>Installation en Linux</a:t>
            </a:r>
          </a:p>
          <a:p>
            <a:pPr marL="342900" lvl="0" indent="-342900" algn="l">
              <a:lnSpc>
                <a:spcPct val="150000"/>
              </a:lnSpc>
              <a:buAutoNum type="arabicPeriod"/>
            </a:pPr>
            <a:r>
              <a:rPr lang="en-US" sz="1800" b="1" dirty="0">
                <a:latin typeface="Orbitron"/>
                <a:sym typeface="Orbitron"/>
              </a:rPr>
              <a:t>Cr</a:t>
            </a:r>
            <a:r>
              <a:rPr lang="en-US" sz="1800" b="1" dirty="0">
                <a:latin typeface="Orbitron"/>
              </a:rPr>
              <a:t>é</a:t>
            </a:r>
            <a:r>
              <a:rPr lang="en-US" sz="1800" b="1" dirty="0">
                <a:latin typeface="Orbitron"/>
                <a:sym typeface="Orbitron"/>
              </a:rPr>
              <a:t>er un nouveau module</a:t>
            </a:r>
          </a:p>
          <a:p>
            <a:pPr marL="342900" lvl="0" indent="-342900" algn="l">
              <a:lnSpc>
                <a:spcPct val="150000"/>
              </a:lnSpc>
              <a:buAutoNum type="arabicPeriod"/>
            </a:pPr>
            <a:r>
              <a:rPr lang="en-US" sz="1800" b="1" dirty="0">
                <a:latin typeface="Orbitron"/>
                <a:sym typeface="Orbitron"/>
              </a:rPr>
              <a:t>Cr</a:t>
            </a:r>
            <a:r>
              <a:rPr lang="en-US" sz="1800" b="1" dirty="0">
                <a:latin typeface="Orbitron"/>
              </a:rPr>
              <a:t>é</a:t>
            </a:r>
            <a:r>
              <a:rPr lang="en-US" sz="1800" b="1" dirty="0">
                <a:latin typeface="Orbitron"/>
                <a:sym typeface="Orbitron"/>
              </a:rPr>
              <a:t>er un schema et ses objets</a:t>
            </a:r>
          </a:p>
          <a:p>
            <a:pPr marL="342900" lvl="0" indent="-342900" algn="l">
              <a:lnSpc>
                <a:spcPct val="150000"/>
              </a:lnSpc>
              <a:buAutoNum type="arabicPeriod"/>
            </a:pPr>
            <a:r>
              <a:rPr lang="en-US" sz="1800" b="1" dirty="0">
                <a:latin typeface="Orbitron"/>
                <a:sym typeface="Orbitron"/>
              </a:rPr>
              <a:t>Cr</a:t>
            </a:r>
            <a:r>
              <a:rPr lang="en-US" sz="1800" b="1" dirty="0">
                <a:latin typeface="Orbitron"/>
              </a:rPr>
              <a:t>é</a:t>
            </a:r>
            <a:r>
              <a:rPr lang="en-US" sz="1800" b="1" dirty="0">
                <a:latin typeface="Orbitron"/>
                <a:sym typeface="Orbitron"/>
              </a:rPr>
              <a:t>er les relation entre les tables</a:t>
            </a:r>
          </a:p>
        </p:txBody>
      </p:sp>
      <p:sp>
        <p:nvSpPr>
          <p:cNvPr id="1561" name="Google Shape;1561;p37"/>
          <p:cNvSpPr txBox="1">
            <a:spLocks noGrp="1"/>
          </p:cNvSpPr>
          <p:nvPr>
            <p:ph type="title" idx="21"/>
          </p:nvPr>
        </p:nvSpPr>
        <p:spPr>
          <a:xfrm>
            <a:off x="720000" y="192954"/>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des mati</a:t>
            </a:r>
            <a:r>
              <a:rPr lang="en-US" dirty="0"/>
              <a:t>è</a:t>
            </a:r>
            <a:r>
              <a:rPr lang="en" dirty="0"/>
              <a:t>res</a:t>
            </a:r>
            <a:endParaRPr dirty="0"/>
          </a:p>
        </p:txBody>
      </p:sp>
      <p:grpSp>
        <p:nvGrpSpPr>
          <p:cNvPr id="42" name="Google Shape;6985;p74">
            <a:extLst>
              <a:ext uri="{FF2B5EF4-FFF2-40B4-BE49-F238E27FC236}">
                <a16:creationId xmlns:a16="http://schemas.microsoft.com/office/drawing/2014/main" id="{7BE517B8-3BA1-359B-0C7A-1923EC6A0366}"/>
              </a:ext>
            </a:extLst>
          </p:cNvPr>
          <p:cNvGrpSpPr/>
          <p:nvPr/>
        </p:nvGrpSpPr>
        <p:grpSpPr>
          <a:xfrm>
            <a:off x="6271711" y="1860449"/>
            <a:ext cx="2438286" cy="2054101"/>
            <a:chOff x="7636443" y="1204988"/>
            <a:chExt cx="804565" cy="677795"/>
          </a:xfrm>
        </p:grpSpPr>
        <p:grpSp>
          <p:nvGrpSpPr>
            <p:cNvPr id="43" name="Google Shape;6986;p74">
              <a:extLst>
                <a:ext uri="{FF2B5EF4-FFF2-40B4-BE49-F238E27FC236}">
                  <a16:creationId xmlns:a16="http://schemas.microsoft.com/office/drawing/2014/main" id="{400F7771-E5E2-318A-33F5-6E1C32D13C66}"/>
                </a:ext>
              </a:extLst>
            </p:cNvPr>
            <p:cNvGrpSpPr/>
            <p:nvPr/>
          </p:nvGrpSpPr>
          <p:grpSpPr>
            <a:xfrm>
              <a:off x="7636443" y="1509705"/>
              <a:ext cx="804565" cy="373078"/>
              <a:chOff x="7636443" y="1509705"/>
              <a:chExt cx="804565" cy="373078"/>
            </a:xfrm>
          </p:grpSpPr>
          <p:sp>
            <p:nvSpPr>
              <p:cNvPr id="53" name="Google Shape;6987;p74">
                <a:extLst>
                  <a:ext uri="{FF2B5EF4-FFF2-40B4-BE49-F238E27FC236}">
                    <a16:creationId xmlns:a16="http://schemas.microsoft.com/office/drawing/2014/main" id="{E5114CEC-09AD-699E-9421-54C04FFD339E}"/>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988;p74">
                <a:extLst>
                  <a:ext uri="{FF2B5EF4-FFF2-40B4-BE49-F238E27FC236}">
                    <a16:creationId xmlns:a16="http://schemas.microsoft.com/office/drawing/2014/main" id="{C38B3D9B-1A90-A6A8-6D49-11DABBA55EEA}"/>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6989;p74">
              <a:extLst>
                <a:ext uri="{FF2B5EF4-FFF2-40B4-BE49-F238E27FC236}">
                  <a16:creationId xmlns:a16="http://schemas.microsoft.com/office/drawing/2014/main" id="{AD362A17-0F64-1D8F-06DB-BA578DEC2821}"/>
                </a:ext>
              </a:extLst>
            </p:cNvPr>
            <p:cNvGrpSpPr/>
            <p:nvPr/>
          </p:nvGrpSpPr>
          <p:grpSpPr>
            <a:xfrm>
              <a:off x="7636443" y="1408133"/>
              <a:ext cx="804565" cy="373078"/>
              <a:chOff x="7636443" y="1408133"/>
              <a:chExt cx="804565" cy="373078"/>
            </a:xfrm>
          </p:grpSpPr>
          <p:sp>
            <p:nvSpPr>
              <p:cNvPr id="51" name="Google Shape;6990;p74">
                <a:extLst>
                  <a:ext uri="{FF2B5EF4-FFF2-40B4-BE49-F238E27FC236}">
                    <a16:creationId xmlns:a16="http://schemas.microsoft.com/office/drawing/2014/main" id="{07BC3799-11DE-EE1F-1CFD-04D5A4B4CA09}"/>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2E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991;p74">
                <a:extLst>
                  <a:ext uri="{FF2B5EF4-FFF2-40B4-BE49-F238E27FC236}">
                    <a16:creationId xmlns:a16="http://schemas.microsoft.com/office/drawing/2014/main" id="{FA18C882-DBD9-2530-CFE1-7E7831C8D7B8}"/>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2E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6992;p74">
              <a:extLst>
                <a:ext uri="{FF2B5EF4-FFF2-40B4-BE49-F238E27FC236}">
                  <a16:creationId xmlns:a16="http://schemas.microsoft.com/office/drawing/2014/main" id="{83F3A438-8BF3-5BA9-424A-2A6BE37311F9}"/>
                </a:ext>
              </a:extLst>
            </p:cNvPr>
            <p:cNvGrpSpPr/>
            <p:nvPr/>
          </p:nvGrpSpPr>
          <p:grpSpPr>
            <a:xfrm>
              <a:off x="7636443" y="1306560"/>
              <a:ext cx="804565" cy="373078"/>
              <a:chOff x="7636443" y="1306560"/>
              <a:chExt cx="804565" cy="373078"/>
            </a:xfrm>
          </p:grpSpPr>
          <p:sp>
            <p:nvSpPr>
              <p:cNvPr id="49" name="Google Shape;6993;p74">
                <a:extLst>
                  <a:ext uri="{FF2B5EF4-FFF2-40B4-BE49-F238E27FC236}">
                    <a16:creationId xmlns:a16="http://schemas.microsoft.com/office/drawing/2014/main" id="{DFF272E7-0356-944A-5673-79C0A1686DE0}"/>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94;p74">
                <a:extLst>
                  <a:ext uri="{FF2B5EF4-FFF2-40B4-BE49-F238E27FC236}">
                    <a16:creationId xmlns:a16="http://schemas.microsoft.com/office/drawing/2014/main" id="{1A133E8E-6C94-301E-5300-A276F273404F}"/>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995;p74">
              <a:extLst>
                <a:ext uri="{FF2B5EF4-FFF2-40B4-BE49-F238E27FC236}">
                  <a16:creationId xmlns:a16="http://schemas.microsoft.com/office/drawing/2014/main" id="{66FE6A83-03E5-23CC-A1AB-E028708AF3A1}"/>
                </a:ext>
              </a:extLst>
            </p:cNvPr>
            <p:cNvGrpSpPr/>
            <p:nvPr/>
          </p:nvGrpSpPr>
          <p:grpSpPr>
            <a:xfrm>
              <a:off x="7636443" y="1204988"/>
              <a:ext cx="804565" cy="373078"/>
              <a:chOff x="7636443" y="1204988"/>
              <a:chExt cx="804565" cy="373078"/>
            </a:xfrm>
          </p:grpSpPr>
          <p:sp>
            <p:nvSpPr>
              <p:cNvPr id="47" name="Google Shape;6996;p74">
                <a:extLst>
                  <a:ext uri="{FF2B5EF4-FFF2-40B4-BE49-F238E27FC236}">
                    <a16:creationId xmlns:a16="http://schemas.microsoft.com/office/drawing/2014/main" id="{B5387500-4322-7654-F692-40FEFA7A166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997;p74">
                <a:extLst>
                  <a:ext uri="{FF2B5EF4-FFF2-40B4-BE49-F238E27FC236}">
                    <a16:creationId xmlns:a16="http://schemas.microsoft.com/office/drawing/2014/main" id="{6DC8E393-14EA-35E1-7632-EB060DACDF65}"/>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6" name="Google Shape;2566;p57">
            <a:extLst>
              <a:ext uri="{FF2B5EF4-FFF2-40B4-BE49-F238E27FC236}">
                <a16:creationId xmlns:a16="http://schemas.microsoft.com/office/drawing/2014/main" id="{6786D18D-04AC-2EC8-8F45-FF47792DEF2C}"/>
              </a:ext>
            </a:extLst>
          </p:cNvPr>
          <p:cNvGrpSpPr/>
          <p:nvPr/>
        </p:nvGrpSpPr>
        <p:grpSpPr>
          <a:xfrm>
            <a:off x="8041319" y="178661"/>
            <a:ext cx="749797" cy="717499"/>
            <a:chOff x="1317586" y="1856572"/>
            <a:chExt cx="749797" cy="717499"/>
          </a:xfrm>
        </p:grpSpPr>
        <p:sp>
          <p:nvSpPr>
            <p:cNvPr id="7" name="Google Shape;2567;p57">
              <a:extLst>
                <a:ext uri="{FF2B5EF4-FFF2-40B4-BE49-F238E27FC236}">
                  <a16:creationId xmlns:a16="http://schemas.microsoft.com/office/drawing/2014/main" id="{4A9B9421-5DF3-98DD-3C1A-001B2535FF01}"/>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AEE224B8-5671-FDA9-B675-CD46283F0EF3}"/>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A78CFC8E-988F-368D-8B0F-5B5B884E733B}"/>
              </a:ext>
            </a:extLst>
          </p:cNvPr>
          <p:cNvSpPr txBox="1"/>
          <p:nvPr/>
        </p:nvSpPr>
        <p:spPr>
          <a:xfrm>
            <a:off x="8101114" y="219933"/>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solidFill>
                <a:schemeClr val="dk1"/>
              </a:solidFill>
              <a:latin typeface="Orbitron"/>
              <a:ea typeface="Orbitron"/>
              <a:cs typeface="Orbitron"/>
              <a:sym typeface="Orbitron"/>
            </a:endParaRPr>
          </a:p>
        </p:txBody>
      </p:sp>
      <p:sp>
        <p:nvSpPr>
          <p:cNvPr id="8" name="ZoneTexte 7">
            <a:extLst>
              <a:ext uri="{FF2B5EF4-FFF2-40B4-BE49-F238E27FC236}">
                <a16:creationId xmlns:a16="http://schemas.microsoft.com/office/drawing/2014/main" id="{A35DA5E8-0B5D-22FE-D411-0739C983A16A}"/>
              </a:ext>
            </a:extLst>
          </p:cNvPr>
          <p:cNvSpPr txBox="1"/>
          <p:nvPr/>
        </p:nvSpPr>
        <p:spPr>
          <a:xfrm>
            <a:off x="906850" y="2279362"/>
            <a:ext cx="7194264" cy="584775"/>
          </a:xfrm>
          <a:prstGeom prst="rect">
            <a:avLst/>
          </a:prstGeom>
          <a:noFill/>
        </p:spPr>
        <p:txBody>
          <a:bodyPr wrap="square">
            <a:spAutoFit/>
          </a:bodyPr>
          <a:lstStyle/>
          <a:p>
            <a:pPr algn="ctr"/>
            <a:r>
              <a:rPr lang="en-US" sz="3200" dirty="0">
                <a:solidFill>
                  <a:schemeClr val="dk1"/>
                </a:solidFill>
                <a:latin typeface="Verdana" panose="020B0604030504040204" pitchFamily="34" charset="0"/>
                <a:ea typeface="Verdana" panose="020B0604030504040204" pitchFamily="34" charset="0"/>
                <a:cs typeface="Archivo Light"/>
                <a:sym typeface="Archivo Light"/>
              </a:rPr>
              <a:t>“</a:t>
            </a:r>
            <a:r>
              <a:rPr lang="fr-FR" sz="3200" dirty="0">
                <a:solidFill>
                  <a:schemeClr val="dk1"/>
                </a:solidFill>
                <a:latin typeface="Verdana" panose="020B0604030504040204" pitchFamily="34" charset="0"/>
                <a:ea typeface="Verdana" panose="020B0604030504040204" pitchFamily="34" charset="0"/>
                <a:cs typeface="Archivo Light"/>
                <a:sym typeface="Archivo Light"/>
              </a:rPr>
              <a:t>C'est tout pour cette partie.</a:t>
            </a:r>
            <a:r>
              <a:rPr lang="en-US" sz="3200" dirty="0">
                <a:solidFill>
                  <a:schemeClr val="dk1"/>
                </a:solidFill>
                <a:latin typeface="Verdana" panose="020B0604030504040204" pitchFamily="34" charset="0"/>
                <a:ea typeface="Verdana" panose="020B0604030504040204" pitchFamily="34" charset="0"/>
                <a:cs typeface="Archivo Light"/>
                <a:sym typeface="Archivo Light"/>
              </a:rPr>
              <a:t>”</a:t>
            </a:r>
            <a:endParaRPr lang="fr-FR" sz="3200" dirty="0">
              <a:solidFill>
                <a:schemeClr val="dk1"/>
              </a:solidFill>
              <a:latin typeface="Verdana" panose="020B0604030504040204" pitchFamily="34" charset="0"/>
              <a:ea typeface="Verdana" panose="020B0604030504040204" pitchFamily="34" charset="0"/>
              <a:cs typeface="Archivo Light"/>
              <a:sym typeface="Archivo Light"/>
            </a:endParaRPr>
          </a:p>
        </p:txBody>
      </p:sp>
      <p:sp>
        <p:nvSpPr>
          <p:cNvPr id="4" name="Google Shape;7718;p76">
            <a:extLst>
              <a:ext uri="{FF2B5EF4-FFF2-40B4-BE49-F238E27FC236}">
                <a16:creationId xmlns:a16="http://schemas.microsoft.com/office/drawing/2014/main" id="{04BFEC1A-4BBB-6474-71CA-9E0BA1513324}"/>
              </a:ext>
            </a:extLst>
          </p:cNvPr>
          <p:cNvSpPr/>
          <p:nvPr/>
        </p:nvSpPr>
        <p:spPr>
          <a:xfrm>
            <a:off x="8184212" y="289732"/>
            <a:ext cx="489904" cy="459298"/>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53921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4" name="Google Shape;1544;p37"/>
          <p:cNvSpPr txBox="1">
            <a:spLocks noGrp="1"/>
          </p:cNvSpPr>
          <p:nvPr>
            <p:ph type="title"/>
          </p:nvPr>
        </p:nvSpPr>
        <p:spPr>
          <a:xfrm>
            <a:off x="975706" y="1490444"/>
            <a:ext cx="2767955" cy="527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Serveur MySQL</a:t>
            </a:r>
            <a:endParaRPr dirty="0"/>
          </a:p>
        </p:txBody>
      </p:sp>
      <p:sp>
        <p:nvSpPr>
          <p:cNvPr id="1549" name="Google Shape;1549;p37"/>
          <p:cNvSpPr txBox="1">
            <a:spLocks noGrp="1"/>
          </p:cNvSpPr>
          <p:nvPr>
            <p:ph type="title" idx="2"/>
          </p:nvPr>
        </p:nvSpPr>
        <p:spPr>
          <a:xfrm>
            <a:off x="1912683" y="1028793"/>
            <a:ext cx="894000" cy="39560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II</a:t>
            </a:r>
            <a:endParaRPr dirty="0"/>
          </a:p>
        </p:txBody>
      </p:sp>
      <p:sp>
        <p:nvSpPr>
          <p:cNvPr id="1550" name="Google Shape;1550;p37"/>
          <p:cNvSpPr txBox="1">
            <a:spLocks noGrp="1"/>
          </p:cNvSpPr>
          <p:nvPr>
            <p:ph type="subTitle" idx="1"/>
          </p:nvPr>
        </p:nvSpPr>
        <p:spPr>
          <a:xfrm>
            <a:off x="975706" y="2109759"/>
            <a:ext cx="5403579" cy="1908731"/>
          </a:xfrm>
          <a:prstGeom prst="rect">
            <a:avLst/>
          </a:prstGeom>
        </p:spPr>
        <p:txBody>
          <a:bodyPr spcFirstLastPara="1" wrap="square" lIns="91425" tIns="91425" rIns="91425" bIns="91425" anchor="ctr" anchorCtr="0">
            <a:noAutofit/>
          </a:bodyPr>
          <a:lstStyle/>
          <a:p>
            <a:pPr marL="342900" lvl="0" indent="-342900" algn="l">
              <a:lnSpc>
                <a:spcPct val="150000"/>
              </a:lnSpc>
              <a:buAutoNum type="arabicPeriod"/>
            </a:pPr>
            <a:r>
              <a:rPr lang="en-US" sz="1800" b="1" dirty="0">
                <a:latin typeface="Orbitron"/>
                <a:sym typeface="Orbitron"/>
              </a:rPr>
              <a:t>Introduction</a:t>
            </a:r>
          </a:p>
          <a:p>
            <a:pPr marL="342900" indent="-342900" algn="l">
              <a:lnSpc>
                <a:spcPct val="150000"/>
              </a:lnSpc>
              <a:buFont typeface="Archivo Light"/>
              <a:buAutoNum type="arabicPeriod"/>
            </a:pPr>
            <a:r>
              <a:rPr lang="en-US" sz="1800" b="1" dirty="0">
                <a:latin typeface="Orbitron"/>
                <a:sym typeface="Orbitron"/>
              </a:rPr>
              <a:t>Installation </a:t>
            </a:r>
            <a:r>
              <a:rPr lang="en-US" sz="1800" b="1" dirty="0">
                <a:latin typeface="+mn-lt"/>
                <a:ea typeface="MS PGothic" panose="020B0600070205080204" pitchFamily="34" charset="-128"/>
                <a:cs typeface="+mj-cs"/>
                <a:sym typeface="Orbitron"/>
              </a:rPr>
              <a:t>&amp;</a:t>
            </a:r>
            <a:r>
              <a:rPr lang="en-US" sz="1800" b="1" dirty="0">
                <a:latin typeface="Orbitron"/>
                <a:sym typeface="Orbitron"/>
              </a:rPr>
              <a:t> Configuration en Linux</a:t>
            </a:r>
          </a:p>
          <a:p>
            <a:pPr marL="342900" lvl="0" indent="-342900" algn="l">
              <a:lnSpc>
                <a:spcPct val="150000"/>
              </a:lnSpc>
              <a:buAutoNum type="arabicPeriod"/>
            </a:pPr>
            <a:r>
              <a:rPr lang="en-US" sz="1800" b="1" dirty="0">
                <a:latin typeface="Orbitron"/>
                <a:sym typeface="Orbitron"/>
              </a:rPr>
              <a:t>La gestion des services MySQL</a:t>
            </a:r>
          </a:p>
          <a:p>
            <a:pPr marL="342900" lvl="0" indent="-342900" algn="l">
              <a:lnSpc>
                <a:spcPct val="150000"/>
              </a:lnSpc>
              <a:buAutoNum type="arabicPeriod"/>
            </a:pPr>
            <a:r>
              <a:rPr lang="en-US" sz="1800" b="1" dirty="0">
                <a:latin typeface="Orbitron"/>
                <a:sym typeface="Orbitron"/>
              </a:rPr>
              <a:t>Configuration des ports MySQL</a:t>
            </a:r>
          </a:p>
        </p:txBody>
      </p:sp>
      <p:sp>
        <p:nvSpPr>
          <p:cNvPr id="1561" name="Google Shape;1561;p37"/>
          <p:cNvSpPr txBox="1">
            <a:spLocks noGrp="1"/>
          </p:cNvSpPr>
          <p:nvPr>
            <p:ph type="title" idx="21"/>
          </p:nvPr>
        </p:nvSpPr>
        <p:spPr>
          <a:xfrm>
            <a:off x="720000" y="192954"/>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des mati</a:t>
            </a:r>
            <a:r>
              <a:rPr lang="en-US" dirty="0"/>
              <a:t>è</a:t>
            </a:r>
            <a:r>
              <a:rPr lang="en" dirty="0"/>
              <a:t>res</a:t>
            </a:r>
            <a:endParaRPr dirty="0"/>
          </a:p>
        </p:txBody>
      </p:sp>
      <p:grpSp>
        <p:nvGrpSpPr>
          <p:cNvPr id="42" name="Google Shape;6985;p74">
            <a:extLst>
              <a:ext uri="{FF2B5EF4-FFF2-40B4-BE49-F238E27FC236}">
                <a16:creationId xmlns:a16="http://schemas.microsoft.com/office/drawing/2014/main" id="{7BE517B8-3BA1-359B-0C7A-1923EC6A0366}"/>
              </a:ext>
            </a:extLst>
          </p:cNvPr>
          <p:cNvGrpSpPr/>
          <p:nvPr/>
        </p:nvGrpSpPr>
        <p:grpSpPr>
          <a:xfrm>
            <a:off x="6271711" y="1860449"/>
            <a:ext cx="2438286" cy="2054101"/>
            <a:chOff x="7636443" y="1204988"/>
            <a:chExt cx="804565" cy="677795"/>
          </a:xfrm>
        </p:grpSpPr>
        <p:grpSp>
          <p:nvGrpSpPr>
            <p:cNvPr id="43" name="Google Shape;6986;p74">
              <a:extLst>
                <a:ext uri="{FF2B5EF4-FFF2-40B4-BE49-F238E27FC236}">
                  <a16:creationId xmlns:a16="http://schemas.microsoft.com/office/drawing/2014/main" id="{400F7771-E5E2-318A-33F5-6E1C32D13C66}"/>
                </a:ext>
              </a:extLst>
            </p:cNvPr>
            <p:cNvGrpSpPr/>
            <p:nvPr/>
          </p:nvGrpSpPr>
          <p:grpSpPr>
            <a:xfrm>
              <a:off x="7636443" y="1509705"/>
              <a:ext cx="804565" cy="373078"/>
              <a:chOff x="7636443" y="1509705"/>
              <a:chExt cx="804565" cy="373078"/>
            </a:xfrm>
          </p:grpSpPr>
          <p:sp>
            <p:nvSpPr>
              <p:cNvPr id="53" name="Google Shape;6987;p74">
                <a:extLst>
                  <a:ext uri="{FF2B5EF4-FFF2-40B4-BE49-F238E27FC236}">
                    <a16:creationId xmlns:a16="http://schemas.microsoft.com/office/drawing/2014/main" id="{E5114CEC-09AD-699E-9421-54C04FFD339E}"/>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988;p74">
                <a:extLst>
                  <a:ext uri="{FF2B5EF4-FFF2-40B4-BE49-F238E27FC236}">
                    <a16:creationId xmlns:a16="http://schemas.microsoft.com/office/drawing/2014/main" id="{C38B3D9B-1A90-A6A8-6D49-11DABBA55EEA}"/>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6989;p74">
              <a:extLst>
                <a:ext uri="{FF2B5EF4-FFF2-40B4-BE49-F238E27FC236}">
                  <a16:creationId xmlns:a16="http://schemas.microsoft.com/office/drawing/2014/main" id="{AD362A17-0F64-1D8F-06DB-BA578DEC2821}"/>
                </a:ext>
              </a:extLst>
            </p:cNvPr>
            <p:cNvGrpSpPr/>
            <p:nvPr/>
          </p:nvGrpSpPr>
          <p:grpSpPr>
            <a:xfrm>
              <a:off x="7636443" y="1408133"/>
              <a:ext cx="804565" cy="373078"/>
              <a:chOff x="7636443" y="1408133"/>
              <a:chExt cx="804565" cy="373078"/>
            </a:xfrm>
          </p:grpSpPr>
          <p:sp>
            <p:nvSpPr>
              <p:cNvPr id="51" name="Google Shape;6990;p74">
                <a:extLst>
                  <a:ext uri="{FF2B5EF4-FFF2-40B4-BE49-F238E27FC236}">
                    <a16:creationId xmlns:a16="http://schemas.microsoft.com/office/drawing/2014/main" id="{07BC3799-11DE-EE1F-1CFD-04D5A4B4CA09}"/>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2E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991;p74">
                <a:extLst>
                  <a:ext uri="{FF2B5EF4-FFF2-40B4-BE49-F238E27FC236}">
                    <a16:creationId xmlns:a16="http://schemas.microsoft.com/office/drawing/2014/main" id="{FA18C882-DBD9-2530-CFE1-7E7831C8D7B8}"/>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2E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6992;p74">
              <a:extLst>
                <a:ext uri="{FF2B5EF4-FFF2-40B4-BE49-F238E27FC236}">
                  <a16:creationId xmlns:a16="http://schemas.microsoft.com/office/drawing/2014/main" id="{83F3A438-8BF3-5BA9-424A-2A6BE37311F9}"/>
                </a:ext>
              </a:extLst>
            </p:cNvPr>
            <p:cNvGrpSpPr/>
            <p:nvPr/>
          </p:nvGrpSpPr>
          <p:grpSpPr>
            <a:xfrm>
              <a:off x="7636443" y="1306560"/>
              <a:ext cx="804565" cy="373078"/>
              <a:chOff x="7636443" y="1306560"/>
              <a:chExt cx="804565" cy="373078"/>
            </a:xfrm>
          </p:grpSpPr>
          <p:sp>
            <p:nvSpPr>
              <p:cNvPr id="49" name="Google Shape;6993;p74">
                <a:extLst>
                  <a:ext uri="{FF2B5EF4-FFF2-40B4-BE49-F238E27FC236}">
                    <a16:creationId xmlns:a16="http://schemas.microsoft.com/office/drawing/2014/main" id="{DFF272E7-0356-944A-5673-79C0A1686DE0}"/>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94;p74">
                <a:extLst>
                  <a:ext uri="{FF2B5EF4-FFF2-40B4-BE49-F238E27FC236}">
                    <a16:creationId xmlns:a16="http://schemas.microsoft.com/office/drawing/2014/main" id="{1A133E8E-6C94-301E-5300-A276F273404F}"/>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995;p74">
              <a:extLst>
                <a:ext uri="{FF2B5EF4-FFF2-40B4-BE49-F238E27FC236}">
                  <a16:creationId xmlns:a16="http://schemas.microsoft.com/office/drawing/2014/main" id="{66FE6A83-03E5-23CC-A1AB-E028708AF3A1}"/>
                </a:ext>
              </a:extLst>
            </p:cNvPr>
            <p:cNvGrpSpPr/>
            <p:nvPr/>
          </p:nvGrpSpPr>
          <p:grpSpPr>
            <a:xfrm>
              <a:off x="7636443" y="1204988"/>
              <a:ext cx="804565" cy="373078"/>
              <a:chOff x="7636443" y="1204988"/>
              <a:chExt cx="804565" cy="373078"/>
            </a:xfrm>
          </p:grpSpPr>
          <p:sp>
            <p:nvSpPr>
              <p:cNvPr id="47" name="Google Shape;6996;p74">
                <a:extLst>
                  <a:ext uri="{FF2B5EF4-FFF2-40B4-BE49-F238E27FC236}">
                    <a16:creationId xmlns:a16="http://schemas.microsoft.com/office/drawing/2014/main" id="{B5387500-4322-7654-F692-40FEFA7A166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997;p74">
                <a:extLst>
                  <a:ext uri="{FF2B5EF4-FFF2-40B4-BE49-F238E27FC236}">
                    <a16:creationId xmlns:a16="http://schemas.microsoft.com/office/drawing/2014/main" id="{6DC8E393-14EA-35E1-7632-EB060DACDF65}"/>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48445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682890" y="1955732"/>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546023" y="763599"/>
            <a:ext cx="4993290" cy="658200"/>
          </a:xfrm>
          <a:prstGeom prst="rect">
            <a:avLst/>
          </a:prstGeom>
        </p:spPr>
        <p:txBody>
          <a:bodyPr spcFirstLastPara="1" wrap="square" lIns="91425" tIns="91425" rIns="91425" bIns="91425" anchor="ctr" anchorCtr="0">
            <a:noAutofit/>
          </a:bodyPr>
          <a:lstStyle/>
          <a:p>
            <a:r>
              <a:rPr lang="en-US" sz="4800" b="1" dirty="0">
                <a:latin typeface="Orbitron"/>
                <a:sym typeface="Orbitron"/>
              </a:rPr>
              <a:t>Introduction</a:t>
            </a:r>
            <a:endParaRPr dirty="0"/>
          </a:p>
        </p:txBody>
      </p:sp>
      <p:sp>
        <p:nvSpPr>
          <p:cNvPr id="1576" name="Google Shape;1576;p38"/>
          <p:cNvSpPr txBox="1">
            <a:spLocks noGrp="1"/>
          </p:cNvSpPr>
          <p:nvPr>
            <p:ph type="subTitle" idx="1"/>
          </p:nvPr>
        </p:nvSpPr>
        <p:spPr>
          <a:xfrm>
            <a:off x="835344" y="1449212"/>
            <a:ext cx="5634320" cy="301521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fr-FR" dirty="0">
                <a:latin typeface="Verdana" panose="020B0604030504040204" pitchFamily="34" charset="0"/>
                <a:ea typeface="Verdana" panose="020B0604030504040204" pitchFamily="34" charset="0"/>
                <a:sym typeface="Arial"/>
              </a:rPr>
              <a:t>MySQL est un système de gestion de base de données relationnel (SGBDR) populaire. Il est l'un des systèmes de gestion de base de données relationnelles les plus populaires au monde, et est utilisé par des millions d'utilisateurs. </a:t>
            </a:r>
          </a:p>
          <a:p>
            <a:pPr marL="0" lvl="0" indent="0" algn="just" rtl="0">
              <a:spcBef>
                <a:spcPts val="0"/>
              </a:spcBef>
              <a:spcAft>
                <a:spcPts val="0"/>
              </a:spcAft>
              <a:buNone/>
            </a:pPr>
            <a:r>
              <a:rPr lang="fr-FR" dirty="0">
                <a:latin typeface="Verdana" panose="020B0604030504040204" pitchFamily="34" charset="0"/>
                <a:ea typeface="Verdana" panose="020B0604030504040204" pitchFamily="34" charset="0"/>
                <a:sym typeface="Arial"/>
              </a:rPr>
              <a:t>MySQL offre une flexibilité et une puissance inégalées pour stocker, organiser et rechercher des données. Il est conçu pour être très efficace et facile à utiliser, et offre une gamme de fonctionnalités avancées permettant aux utilisateurs de gérer des bases de données complexes.</a:t>
            </a:r>
            <a:endParaRPr lang="en-US" dirty="0">
              <a:latin typeface="Verdana" panose="020B0604030504040204" pitchFamily="34" charset="0"/>
              <a:ea typeface="Verdana" panose="020B0604030504040204" pitchFamily="34" charset="0"/>
              <a:sym typeface="Arial"/>
            </a:endParaRPr>
          </a:p>
        </p:txBody>
      </p:sp>
      <p:grpSp>
        <p:nvGrpSpPr>
          <p:cNvPr id="2" name="Google Shape;8143;p77">
            <a:extLst>
              <a:ext uri="{FF2B5EF4-FFF2-40B4-BE49-F238E27FC236}">
                <a16:creationId xmlns:a16="http://schemas.microsoft.com/office/drawing/2014/main" id="{DAD9E069-7CFE-20CA-53A9-B91DE2AE7EED}"/>
              </a:ext>
            </a:extLst>
          </p:cNvPr>
          <p:cNvGrpSpPr/>
          <p:nvPr/>
        </p:nvGrpSpPr>
        <p:grpSpPr>
          <a:xfrm>
            <a:off x="7193358" y="2372588"/>
            <a:ext cx="648171" cy="641542"/>
            <a:chOff x="-40378075" y="3267450"/>
            <a:chExt cx="317425" cy="289075"/>
          </a:xfrm>
          <a:solidFill>
            <a:srgbClr val="92F7FF"/>
          </a:solidFill>
        </p:grpSpPr>
        <p:sp>
          <p:nvSpPr>
            <p:cNvPr id="3" name="Google Shape;8144;p77">
              <a:extLst>
                <a:ext uri="{FF2B5EF4-FFF2-40B4-BE49-F238E27FC236}">
                  <a16:creationId xmlns:a16="http://schemas.microsoft.com/office/drawing/2014/main" id="{D3870366-5E51-2922-9CD2-3696B3585697}"/>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45;p77">
              <a:extLst>
                <a:ext uri="{FF2B5EF4-FFF2-40B4-BE49-F238E27FC236}">
                  <a16:creationId xmlns:a16="http://schemas.microsoft.com/office/drawing/2014/main" id="{E5E0A780-87C1-F689-62A8-3C6AEFB50ADA}"/>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46;p77">
              <a:extLst>
                <a:ext uri="{FF2B5EF4-FFF2-40B4-BE49-F238E27FC236}">
                  <a16:creationId xmlns:a16="http://schemas.microsoft.com/office/drawing/2014/main" id="{43167E05-59CE-F020-117A-343570BC4A61}"/>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47;p77">
              <a:extLst>
                <a:ext uri="{FF2B5EF4-FFF2-40B4-BE49-F238E27FC236}">
                  <a16:creationId xmlns:a16="http://schemas.microsoft.com/office/drawing/2014/main" id="{086DC519-158A-407D-C1AB-4C6BEBC61472}"/>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76;p38">
            <a:extLst>
              <a:ext uri="{FF2B5EF4-FFF2-40B4-BE49-F238E27FC236}">
                <a16:creationId xmlns:a16="http://schemas.microsoft.com/office/drawing/2014/main" id="{C97D10FA-885D-1DAE-1298-74AB2B84C4E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introduction</a:t>
            </a:r>
          </a:p>
        </p:txBody>
      </p:sp>
    </p:spTree>
    <p:extLst>
      <p:ext uri="{BB962C8B-B14F-4D97-AF65-F5344CB8AC3E}">
        <p14:creationId xmlns:p14="http://schemas.microsoft.com/office/powerpoint/2010/main" val="918352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806156" y="1895289"/>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1255205" y="1053040"/>
            <a:ext cx="8522673" cy="658200"/>
          </a:xfrm>
          <a:prstGeom prst="rect">
            <a:avLst/>
          </a:prstGeom>
        </p:spPr>
        <p:txBody>
          <a:bodyPr spcFirstLastPara="1" wrap="square" lIns="91425" tIns="91425" rIns="91425" bIns="91425" anchor="ctr" anchorCtr="0">
            <a:noAutofit/>
          </a:bodyPr>
          <a:lstStyle/>
          <a:p>
            <a:r>
              <a:rPr lang="fr-FR" sz="2400" dirty="0"/>
              <a:t>Autres SBDR Populaires</a:t>
            </a:r>
            <a:endParaRPr lang="en-US" sz="2400" dirty="0"/>
          </a:p>
        </p:txBody>
      </p:sp>
      <p:sp>
        <p:nvSpPr>
          <p:cNvPr id="1576" name="Google Shape;1576;p38"/>
          <p:cNvSpPr txBox="1">
            <a:spLocks noGrp="1"/>
          </p:cNvSpPr>
          <p:nvPr>
            <p:ph type="subTitle" idx="1"/>
          </p:nvPr>
        </p:nvSpPr>
        <p:spPr>
          <a:xfrm>
            <a:off x="826546" y="1817405"/>
            <a:ext cx="5230564" cy="178163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fr-FR" dirty="0">
                <a:latin typeface="Verdana" panose="020B0604030504040204" pitchFamily="34" charset="0"/>
                <a:ea typeface="Verdana" panose="020B0604030504040204" pitchFamily="34" charset="0"/>
                <a:sym typeface="Arial"/>
              </a:rPr>
              <a:t>Il existe d'autres serveurs de bases de données relationnelles populaires tels que Oracle, Microsoft SQL Server, PostgreSQL et IBM DB2. Ces systèmes offrent également des fonctionnalités avancées, mais peuvent être plus complexes à utiliser et à configurer. De plus, ils peuvent être plus coûteux que MySQL.</a:t>
            </a:r>
            <a:endParaRPr lang="en-US" dirty="0">
              <a:latin typeface="Verdana" panose="020B0604030504040204" pitchFamily="34" charset="0"/>
              <a:ea typeface="Verdana" panose="020B0604030504040204" pitchFamily="34" charset="0"/>
              <a:sym typeface="Arial"/>
            </a:endParaRPr>
          </a:p>
        </p:txBody>
      </p:sp>
      <p:sp>
        <p:nvSpPr>
          <p:cNvPr id="7" name="Google Shape;1576;p38">
            <a:extLst>
              <a:ext uri="{FF2B5EF4-FFF2-40B4-BE49-F238E27FC236}">
                <a16:creationId xmlns:a16="http://schemas.microsoft.com/office/drawing/2014/main" id="{C97D10FA-885D-1DAE-1298-74AB2B84C4E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introduction</a:t>
            </a:r>
          </a:p>
        </p:txBody>
      </p:sp>
      <p:grpSp>
        <p:nvGrpSpPr>
          <p:cNvPr id="22" name="Google Shape;8033;p76">
            <a:extLst>
              <a:ext uri="{FF2B5EF4-FFF2-40B4-BE49-F238E27FC236}">
                <a16:creationId xmlns:a16="http://schemas.microsoft.com/office/drawing/2014/main" id="{14BB8EBF-4CDB-0CC1-DD12-B91AEC5FBB01}"/>
              </a:ext>
            </a:extLst>
          </p:cNvPr>
          <p:cNvGrpSpPr/>
          <p:nvPr/>
        </p:nvGrpSpPr>
        <p:grpSpPr>
          <a:xfrm>
            <a:off x="7097842" y="199297"/>
            <a:ext cx="339253" cy="339253"/>
            <a:chOff x="1492675" y="4992125"/>
            <a:chExt cx="481825" cy="481825"/>
          </a:xfrm>
          <a:solidFill>
            <a:srgbClr val="92F7FF"/>
          </a:solidFill>
        </p:grpSpPr>
        <p:sp>
          <p:nvSpPr>
            <p:cNvPr id="23" name="Google Shape;8034;p76">
              <a:extLst>
                <a:ext uri="{FF2B5EF4-FFF2-40B4-BE49-F238E27FC236}">
                  <a16:creationId xmlns:a16="http://schemas.microsoft.com/office/drawing/2014/main" id="{FB2E0589-B95A-5435-BFD4-E377325BE81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035;p76">
              <a:extLst>
                <a:ext uri="{FF2B5EF4-FFF2-40B4-BE49-F238E27FC236}">
                  <a16:creationId xmlns:a16="http://schemas.microsoft.com/office/drawing/2014/main" id="{D6EECA34-835B-354C-511F-294BFD1698F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5" name="Google Shape;8480;p78">
            <a:extLst>
              <a:ext uri="{FF2B5EF4-FFF2-40B4-BE49-F238E27FC236}">
                <a16:creationId xmlns:a16="http://schemas.microsoft.com/office/drawing/2014/main" id="{1B97E884-8501-D515-6102-BC0646820A92}"/>
              </a:ext>
            </a:extLst>
          </p:cNvPr>
          <p:cNvSpPr/>
          <p:nvPr/>
        </p:nvSpPr>
        <p:spPr>
          <a:xfrm>
            <a:off x="7310252" y="2358448"/>
            <a:ext cx="702747" cy="548936"/>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902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763124" y="1970595"/>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214017" y="959940"/>
            <a:ext cx="8522673" cy="658200"/>
          </a:xfrm>
          <a:prstGeom prst="rect">
            <a:avLst/>
          </a:prstGeom>
        </p:spPr>
        <p:txBody>
          <a:bodyPr spcFirstLastPara="1" wrap="square" lIns="91425" tIns="91425" rIns="91425" bIns="91425" anchor="ctr" anchorCtr="0">
            <a:noAutofit/>
          </a:bodyPr>
          <a:lstStyle/>
          <a:p>
            <a:r>
              <a:rPr lang="fr-FR" sz="2400" dirty="0"/>
              <a:t>Les Principaux Avantages de MySQL</a:t>
            </a:r>
            <a:endParaRPr lang="en-US" sz="2400" dirty="0"/>
          </a:p>
        </p:txBody>
      </p:sp>
      <p:sp>
        <p:nvSpPr>
          <p:cNvPr id="1576" name="Google Shape;1576;p38"/>
          <p:cNvSpPr txBox="1">
            <a:spLocks noGrp="1"/>
          </p:cNvSpPr>
          <p:nvPr>
            <p:ph type="subTitle" idx="1"/>
          </p:nvPr>
        </p:nvSpPr>
        <p:spPr>
          <a:xfrm>
            <a:off x="841731" y="1406182"/>
            <a:ext cx="5230564" cy="293068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fr-FR" dirty="0">
                <a:latin typeface="Verdana" panose="020B0604030504040204" pitchFamily="34" charset="0"/>
                <a:ea typeface="Verdana" panose="020B0604030504040204" pitchFamily="34" charset="0"/>
                <a:sym typeface="Arial"/>
              </a:rPr>
              <a:t>Les principaux avantages de MySQL sont sa flexibilité, sa facilité d'utilisation et sa capacité à traiter des bases de données volumineuses. MySQL est également peu coûteux, ce qui en fait une bonne option pour les petites entreprises et les développeurs. Il peut égal interface intuitive et peut être facilement installé et configuré. Enfin, MySQL est très sûr et offre un grand niveau de sécurité des données.</a:t>
            </a:r>
            <a:endParaRPr lang="en-US" dirty="0">
              <a:latin typeface="Verdana" panose="020B0604030504040204" pitchFamily="34" charset="0"/>
              <a:ea typeface="Verdana" panose="020B0604030504040204" pitchFamily="34" charset="0"/>
              <a:sym typeface="Arial"/>
            </a:endParaRPr>
          </a:p>
        </p:txBody>
      </p:sp>
      <p:sp>
        <p:nvSpPr>
          <p:cNvPr id="7" name="Google Shape;1576;p38">
            <a:extLst>
              <a:ext uri="{FF2B5EF4-FFF2-40B4-BE49-F238E27FC236}">
                <a16:creationId xmlns:a16="http://schemas.microsoft.com/office/drawing/2014/main" id="{C97D10FA-885D-1DAE-1298-74AB2B84C4E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introduction</a:t>
            </a:r>
          </a:p>
        </p:txBody>
      </p:sp>
      <p:grpSp>
        <p:nvGrpSpPr>
          <p:cNvPr id="13" name="Google Shape;8573;p78">
            <a:extLst>
              <a:ext uri="{FF2B5EF4-FFF2-40B4-BE49-F238E27FC236}">
                <a16:creationId xmlns:a16="http://schemas.microsoft.com/office/drawing/2014/main" id="{592CCF12-75C7-B73F-C00F-D8F50A3269D4}"/>
              </a:ext>
            </a:extLst>
          </p:cNvPr>
          <p:cNvGrpSpPr/>
          <p:nvPr/>
        </p:nvGrpSpPr>
        <p:grpSpPr>
          <a:xfrm>
            <a:off x="7267469" y="2358834"/>
            <a:ext cx="702250" cy="698775"/>
            <a:chOff x="-62151950" y="4111775"/>
            <a:chExt cx="318225" cy="316650"/>
          </a:xfrm>
          <a:solidFill>
            <a:srgbClr val="92F7FF"/>
          </a:solidFill>
        </p:grpSpPr>
        <p:sp>
          <p:nvSpPr>
            <p:cNvPr id="14" name="Google Shape;8574;p78">
              <a:extLst>
                <a:ext uri="{FF2B5EF4-FFF2-40B4-BE49-F238E27FC236}">
                  <a16:creationId xmlns:a16="http://schemas.microsoft.com/office/drawing/2014/main" id="{FBD3D89E-1706-FA5B-3803-80A0699DF27E}"/>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75;p78">
              <a:extLst>
                <a:ext uri="{FF2B5EF4-FFF2-40B4-BE49-F238E27FC236}">
                  <a16:creationId xmlns:a16="http://schemas.microsoft.com/office/drawing/2014/main" id="{2734CE1E-E4BA-6530-79D1-839C8FFFDD9B}"/>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76;p78">
              <a:extLst>
                <a:ext uri="{FF2B5EF4-FFF2-40B4-BE49-F238E27FC236}">
                  <a16:creationId xmlns:a16="http://schemas.microsoft.com/office/drawing/2014/main" id="{E9331940-5924-25FD-BB0A-2A83C44825A6}"/>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77;p78">
              <a:extLst>
                <a:ext uri="{FF2B5EF4-FFF2-40B4-BE49-F238E27FC236}">
                  <a16:creationId xmlns:a16="http://schemas.microsoft.com/office/drawing/2014/main" id="{6D81487B-D7ED-9496-A2A0-B8C8EB42A10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033;p76">
            <a:extLst>
              <a:ext uri="{FF2B5EF4-FFF2-40B4-BE49-F238E27FC236}">
                <a16:creationId xmlns:a16="http://schemas.microsoft.com/office/drawing/2014/main" id="{14BB8EBF-4CDB-0CC1-DD12-B91AEC5FBB01}"/>
              </a:ext>
            </a:extLst>
          </p:cNvPr>
          <p:cNvGrpSpPr/>
          <p:nvPr/>
        </p:nvGrpSpPr>
        <p:grpSpPr>
          <a:xfrm>
            <a:off x="7097842" y="199297"/>
            <a:ext cx="339253" cy="339253"/>
            <a:chOff x="1492675" y="4992125"/>
            <a:chExt cx="481825" cy="481825"/>
          </a:xfrm>
          <a:solidFill>
            <a:srgbClr val="92F7FF"/>
          </a:solidFill>
        </p:grpSpPr>
        <p:sp>
          <p:nvSpPr>
            <p:cNvPr id="23" name="Google Shape;8034;p76">
              <a:extLst>
                <a:ext uri="{FF2B5EF4-FFF2-40B4-BE49-F238E27FC236}">
                  <a16:creationId xmlns:a16="http://schemas.microsoft.com/office/drawing/2014/main" id="{FB2E0589-B95A-5435-BFD4-E377325BE81E}"/>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035;p76">
              <a:extLst>
                <a:ext uri="{FF2B5EF4-FFF2-40B4-BE49-F238E27FC236}">
                  <a16:creationId xmlns:a16="http://schemas.microsoft.com/office/drawing/2014/main" id="{D6EECA34-835B-354C-511F-294BFD1698F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59837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192970" y="1792855"/>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320528" y="1098121"/>
            <a:ext cx="6648658" cy="1475255"/>
          </a:xfrm>
          <a:prstGeom prst="rect">
            <a:avLst/>
          </a:prstGeom>
        </p:spPr>
        <p:txBody>
          <a:bodyPr spcFirstLastPara="1" wrap="square" lIns="91425" tIns="91425" rIns="91425" bIns="91425" anchor="ctr" anchorCtr="0">
            <a:noAutofit/>
          </a:bodyPr>
          <a:lstStyle/>
          <a:p>
            <a:r>
              <a:rPr lang="en-US" sz="4800" b="1" dirty="0">
                <a:latin typeface="Orbitron"/>
                <a:sym typeface="Orbitron"/>
              </a:rPr>
              <a:t>Installation </a:t>
            </a:r>
            <a:r>
              <a:rPr lang="en-US" sz="4800" b="1" dirty="0">
                <a:latin typeface="MS PGothic" panose="020B0600070205080204" pitchFamily="34" charset="-128"/>
                <a:ea typeface="MS PGothic" panose="020B0600070205080204" pitchFamily="34" charset="-128"/>
                <a:sym typeface="Orbitron"/>
              </a:rPr>
              <a:t>&amp;</a:t>
            </a:r>
            <a:r>
              <a:rPr lang="en-US" sz="4800" b="1" dirty="0">
                <a:latin typeface="Orbitron"/>
                <a:sym typeface="Orbitron"/>
              </a:rPr>
              <a:t> configuration</a:t>
            </a:r>
            <a:endParaRPr dirty="0"/>
          </a:p>
        </p:txBody>
      </p:sp>
      <p:sp>
        <p:nvSpPr>
          <p:cNvPr id="1576" name="Google Shape;1576;p38"/>
          <p:cNvSpPr txBox="1">
            <a:spLocks noGrp="1"/>
          </p:cNvSpPr>
          <p:nvPr>
            <p:ph type="subTitle" idx="1"/>
          </p:nvPr>
        </p:nvSpPr>
        <p:spPr>
          <a:xfrm>
            <a:off x="809965" y="2893807"/>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Verdana" panose="020B0604030504040204" pitchFamily="34" charset="0"/>
                <a:ea typeface="Verdana" panose="020B0604030504040204" pitchFamily="34" charset="0"/>
                <a:sym typeface="Arial"/>
              </a:rPr>
              <a:t>Suivez les étapes…</a:t>
            </a:r>
          </a:p>
        </p:txBody>
      </p:sp>
      <p:sp>
        <p:nvSpPr>
          <p:cNvPr id="7" name="Flèche : bas 6">
            <a:extLst>
              <a:ext uri="{FF2B5EF4-FFF2-40B4-BE49-F238E27FC236}">
                <a16:creationId xmlns:a16="http://schemas.microsoft.com/office/drawing/2014/main" id="{4A3F8608-51B3-DDCB-6F03-76303534DC26}"/>
              </a:ext>
            </a:extLst>
          </p:cNvPr>
          <p:cNvSpPr/>
          <p:nvPr/>
        </p:nvSpPr>
        <p:spPr>
          <a:xfrm>
            <a:off x="6777318" y="2151529"/>
            <a:ext cx="505609" cy="742278"/>
          </a:xfrm>
          <a:prstGeom prst="downArrow">
            <a:avLst/>
          </a:prstGeom>
          <a:solidFill>
            <a:srgbClr val="92F7FF"/>
          </a:solidFill>
          <a:ln>
            <a:solidFill>
              <a:srgbClr val="3333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r>
              <a:rPr lang="en-US" dirty="0">
                <a:solidFill>
                  <a:schemeClr val="tx1">
                    <a:lumMod val="85000"/>
                  </a:schemeClr>
                </a:solidFill>
                <a:sym typeface="Orbitron"/>
              </a:rPr>
              <a:t> </a:t>
            </a:r>
            <a:r>
              <a:rPr lang="en-US" dirty="0">
                <a:solidFill>
                  <a:schemeClr val="tx1">
                    <a:lumMod val="85000"/>
                  </a:schemeClr>
                </a:solidFill>
                <a:latin typeface="+mj-lt"/>
                <a:sym typeface="Orbitron"/>
              </a:rPr>
              <a:t>&amp;</a:t>
            </a:r>
            <a:r>
              <a:rPr lang="en-US" dirty="0">
                <a:solidFill>
                  <a:schemeClr val="tx1">
                    <a:lumMod val="85000"/>
                  </a:schemeClr>
                </a:solidFill>
                <a:sym typeface="Orbitron"/>
              </a:rPr>
              <a:t> configuration</a:t>
            </a:r>
            <a:endParaRPr lang="en-US" dirty="0">
              <a:solidFill>
                <a:schemeClr val="tx1">
                  <a:lumMod val="85000"/>
                </a:schemeClr>
              </a:solidFill>
            </a:endParaRPr>
          </a:p>
        </p:txBody>
      </p:sp>
    </p:spTree>
    <p:extLst>
      <p:ext uri="{BB962C8B-B14F-4D97-AF65-F5344CB8AC3E}">
        <p14:creationId xmlns:p14="http://schemas.microsoft.com/office/powerpoint/2010/main" val="61962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532964" y="59585"/>
            <a:ext cx="3899648"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Verdana" panose="020B0604030504040204" pitchFamily="34" charset="0"/>
                <a:ea typeface="Verdana" panose="020B0604030504040204" pitchFamily="34" charset="0"/>
                <a:cs typeface="Archivo Light"/>
              </a:rPr>
              <a:t>Étape 1: Pour installer MySQL, utilisez la commande suivante dans le terminal :</a:t>
            </a:r>
            <a:endParaRPr lang="en-US" sz="1600" dirty="0">
              <a:solidFill>
                <a:schemeClr val="dk1"/>
              </a:solidFill>
              <a:latin typeface="Verdana" panose="020B0604030504040204" pitchFamily="34" charset="0"/>
              <a:ea typeface="Verdana" panose="020B0604030504040204" pitchFamily="34" charset="0"/>
              <a:cs typeface="Archivo Light"/>
              <a:sym typeface="Archivo Light"/>
            </a:endParaRPr>
          </a:p>
        </p:txBody>
      </p:sp>
      <p:pic>
        <p:nvPicPr>
          <p:cNvPr id="2" name="Image 1">
            <a:extLst>
              <a:ext uri="{FF2B5EF4-FFF2-40B4-BE49-F238E27FC236}">
                <a16:creationId xmlns:a16="http://schemas.microsoft.com/office/drawing/2014/main" id="{3F550833-1223-3B84-39B0-77AEC18D6B0B}"/>
              </a:ext>
            </a:extLst>
          </p:cNvPr>
          <p:cNvPicPr>
            <a:picLocks noChangeAspect="1"/>
          </p:cNvPicPr>
          <p:nvPr/>
        </p:nvPicPr>
        <p:blipFill rotWithShape="1">
          <a:blip r:embed="rId3"/>
          <a:srcRect r="50000" b="61485"/>
          <a:stretch/>
        </p:blipFill>
        <p:spPr>
          <a:xfrm>
            <a:off x="143808" y="1255589"/>
            <a:ext cx="6078072" cy="2632321"/>
          </a:xfrm>
          <a:prstGeom prst="rect">
            <a:avLst/>
          </a:prstGeom>
        </p:spPr>
      </p:pic>
      <p:sp>
        <p:nvSpPr>
          <p:cNvPr id="4" name="Google Shape;1576;p38">
            <a:extLst>
              <a:ext uri="{FF2B5EF4-FFF2-40B4-BE49-F238E27FC236}">
                <a16:creationId xmlns:a16="http://schemas.microsoft.com/office/drawing/2014/main" id="{732F6ABA-B863-E028-6807-3D9BBAF0AB1D}"/>
              </a:ext>
            </a:extLst>
          </p:cNvPr>
          <p:cNvSpPr txBox="1">
            <a:spLocks/>
          </p:cNvSpPr>
          <p:nvPr/>
        </p:nvSpPr>
        <p:spPr>
          <a:xfrm>
            <a:off x="6221880" y="966565"/>
            <a:ext cx="2298176" cy="3208835"/>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Verdana" panose="020B0604030504040204" pitchFamily="34" charset="0"/>
                <a:ea typeface="Verdana" panose="020B0604030504040204" pitchFamily="34" charset="0"/>
                <a:cs typeface="Archivo Light"/>
              </a:rPr>
              <a:t>Cette commande va installer le serveur MySQL sur votre système. Vous devrez également configurer un mot de passe pour l'utilisateur root MySQL pendant le processus d'installation.</a:t>
            </a:r>
            <a:endParaRPr lang="en-US" sz="1600" dirty="0">
              <a:solidFill>
                <a:schemeClr val="dk1"/>
              </a:solidFill>
              <a:latin typeface="Verdana" panose="020B0604030504040204" pitchFamily="34" charset="0"/>
              <a:ea typeface="Verdana" panose="020B0604030504040204" pitchFamily="34" charset="0"/>
              <a:cs typeface="Archivo Light"/>
              <a:sym typeface="Archivo Light"/>
            </a:endParaRPr>
          </a:p>
        </p:txBody>
      </p:sp>
      <p:sp>
        <p:nvSpPr>
          <p:cNvPr id="13" name="Google Shape;1576;p38">
            <a:extLst>
              <a:ext uri="{FF2B5EF4-FFF2-40B4-BE49-F238E27FC236}">
                <a16:creationId xmlns:a16="http://schemas.microsoft.com/office/drawing/2014/main" id="{B3C59E08-B759-05DD-BE62-AB95B73F3157}"/>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spTree>
    <p:extLst>
      <p:ext uri="{BB962C8B-B14F-4D97-AF65-F5344CB8AC3E}">
        <p14:creationId xmlns:p14="http://schemas.microsoft.com/office/powerpoint/2010/main" val="51555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3096783" y="3778765"/>
            <a:ext cx="3368563" cy="836862"/>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Verdana" panose="020B0604030504040204" pitchFamily="34" charset="0"/>
                <a:ea typeface="Verdana" panose="020B0604030504040204" pitchFamily="34" charset="0"/>
                <a:cs typeface="Archivo Light"/>
              </a:rPr>
              <a:t>Étape 2: Appuyez sur "y" pour continuer.</a:t>
            </a:r>
            <a:endParaRPr lang="en-US" sz="1600" dirty="0">
              <a:solidFill>
                <a:schemeClr val="dk1"/>
              </a:solidFill>
              <a:latin typeface="Verdana" panose="020B0604030504040204" pitchFamily="34" charset="0"/>
              <a:ea typeface="Verdana" panose="020B0604030504040204" pitchFamily="34" charset="0"/>
              <a:cs typeface="Archivo Light"/>
              <a:sym typeface="Archivo Light"/>
            </a:endParaRPr>
          </a:p>
        </p:txBody>
      </p:sp>
      <p:pic>
        <p:nvPicPr>
          <p:cNvPr id="12" name="Image 11">
            <a:extLst>
              <a:ext uri="{FF2B5EF4-FFF2-40B4-BE49-F238E27FC236}">
                <a16:creationId xmlns:a16="http://schemas.microsoft.com/office/drawing/2014/main" id="{67E284F4-6115-76F2-B4B8-8355DA83A752}"/>
              </a:ext>
            </a:extLst>
          </p:cNvPr>
          <p:cNvPicPr>
            <a:picLocks noChangeAspect="1"/>
          </p:cNvPicPr>
          <p:nvPr/>
        </p:nvPicPr>
        <p:blipFill rotWithShape="1">
          <a:blip r:embed="rId3"/>
          <a:srcRect t="3969" b="9500"/>
          <a:stretch/>
        </p:blipFill>
        <p:spPr>
          <a:xfrm>
            <a:off x="1242762" y="134511"/>
            <a:ext cx="6870023" cy="3342222"/>
          </a:xfrm>
          <a:prstGeom prst="rect">
            <a:avLst/>
          </a:prstGeom>
        </p:spPr>
      </p:pic>
      <p:cxnSp>
        <p:nvCxnSpPr>
          <p:cNvPr id="16" name="Connecteur droit avec flèche 15">
            <a:extLst>
              <a:ext uri="{FF2B5EF4-FFF2-40B4-BE49-F238E27FC236}">
                <a16:creationId xmlns:a16="http://schemas.microsoft.com/office/drawing/2014/main" id="{4F716FC8-93BB-D3C8-4DFE-D2261B9BCCBB}"/>
              </a:ext>
            </a:extLst>
          </p:cNvPr>
          <p:cNvCxnSpPr>
            <a:cxnSpLocks/>
            <a:stCxn id="17" idx="0"/>
          </p:cNvCxnSpPr>
          <p:nvPr/>
        </p:nvCxnSpPr>
        <p:spPr>
          <a:xfrm flipH="1" flipV="1">
            <a:off x="3786692" y="3267897"/>
            <a:ext cx="994373" cy="51086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4" name="Google Shape;1576;p38">
            <a:extLst>
              <a:ext uri="{FF2B5EF4-FFF2-40B4-BE49-F238E27FC236}">
                <a16:creationId xmlns:a16="http://schemas.microsoft.com/office/drawing/2014/main" id="{86C7FF50-18C1-B682-DC57-30EA02408172}"/>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spTree>
    <p:extLst>
      <p:ext uri="{BB962C8B-B14F-4D97-AF65-F5344CB8AC3E}">
        <p14:creationId xmlns:p14="http://schemas.microsoft.com/office/powerpoint/2010/main" val="3271506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sp>
        <p:nvSpPr>
          <p:cNvPr id="24" name="Google Shape;1576;p38">
            <a:extLst>
              <a:ext uri="{FF2B5EF4-FFF2-40B4-BE49-F238E27FC236}">
                <a16:creationId xmlns:a16="http://schemas.microsoft.com/office/drawing/2014/main" id="{86C7FF50-18C1-B682-DC57-30EA02408172}"/>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configuration</a:t>
            </a:r>
            <a:endParaRPr lang="en-US" dirty="0">
              <a:solidFill>
                <a:schemeClr val="tx1">
                  <a:lumMod val="85000"/>
                </a:schemeClr>
              </a:solidFill>
            </a:endParaRPr>
          </a:p>
        </p:txBody>
      </p:sp>
      <p:pic>
        <p:nvPicPr>
          <p:cNvPr id="3" name="Image 2">
            <a:extLst>
              <a:ext uri="{FF2B5EF4-FFF2-40B4-BE49-F238E27FC236}">
                <a16:creationId xmlns:a16="http://schemas.microsoft.com/office/drawing/2014/main" id="{EB035E06-E3B4-BC2E-E5A9-7D3444585E1E}"/>
              </a:ext>
            </a:extLst>
          </p:cNvPr>
          <p:cNvPicPr>
            <a:picLocks noChangeAspect="1"/>
          </p:cNvPicPr>
          <p:nvPr/>
        </p:nvPicPr>
        <p:blipFill rotWithShape="1">
          <a:blip r:embed="rId3"/>
          <a:srcRect t="5082" b="5885"/>
          <a:stretch/>
        </p:blipFill>
        <p:spPr>
          <a:xfrm>
            <a:off x="1298837" y="1167192"/>
            <a:ext cx="6870023" cy="3438897"/>
          </a:xfrm>
          <a:prstGeom prst="rect">
            <a:avLst/>
          </a:prstGeom>
        </p:spPr>
      </p:pic>
      <p:sp>
        <p:nvSpPr>
          <p:cNvPr id="4" name="Rectangle 3">
            <a:extLst>
              <a:ext uri="{FF2B5EF4-FFF2-40B4-BE49-F238E27FC236}">
                <a16:creationId xmlns:a16="http://schemas.microsoft.com/office/drawing/2014/main" id="{93835579-AA2B-B9C9-B027-AB962B4969B2}"/>
              </a:ext>
            </a:extLst>
          </p:cNvPr>
          <p:cNvSpPr/>
          <p:nvPr/>
        </p:nvSpPr>
        <p:spPr>
          <a:xfrm>
            <a:off x="4327803" y="3578947"/>
            <a:ext cx="534653" cy="397361"/>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ar-MA"/>
          </a:p>
        </p:txBody>
      </p:sp>
      <p:sp>
        <p:nvSpPr>
          <p:cNvPr id="7" name="ZoneTexte 6">
            <a:extLst>
              <a:ext uri="{FF2B5EF4-FFF2-40B4-BE49-F238E27FC236}">
                <a16:creationId xmlns:a16="http://schemas.microsoft.com/office/drawing/2014/main" id="{2ED4835A-BD6D-A49F-1EA6-542969E641D6}"/>
              </a:ext>
            </a:extLst>
          </p:cNvPr>
          <p:cNvSpPr txBox="1"/>
          <p:nvPr/>
        </p:nvSpPr>
        <p:spPr>
          <a:xfrm>
            <a:off x="1152126" y="505844"/>
            <a:ext cx="7663788" cy="584775"/>
          </a:xfrm>
          <a:prstGeom prst="rect">
            <a:avLst/>
          </a:prstGeom>
          <a:noFill/>
        </p:spPr>
        <p:txBody>
          <a:bodyPr wrap="square">
            <a:spAutoFit/>
          </a:bodyPr>
          <a:lstStyle/>
          <a:p>
            <a:r>
              <a:rPr lang="fr-FR" sz="1600" dirty="0">
                <a:solidFill>
                  <a:schemeClr val="dk1"/>
                </a:solidFill>
                <a:latin typeface="Verdana" panose="020B0604030504040204" pitchFamily="34" charset="0"/>
                <a:ea typeface="Verdana" panose="020B0604030504040204" pitchFamily="34" charset="0"/>
                <a:cs typeface="Archivo Light"/>
              </a:rPr>
              <a:t>Vous verrez cette fenêtre si vous avez déjà installé MySQL auparavant.</a:t>
            </a:r>
          </a:p>
          <a:p>
            <a:r>
              <a:rPr lang="fr-FR" sz="1600" dirty="0">
                <a:solidFill>
                  <a:schemeClr val="dk1"/>
                </a:solidFill>
                <a:latin typeface="Verdana" panose="020B0604030504040204" pitchFamily="34" charset="0"/>
                <a:ea typeface="Verdana" panose="020B0604030504040204" pitchFamily="34" charset="0"/>
                <a:cs typeface="Archivo Light"/>
              </a:rPr>
              <a:t>Lisez et appuyez sur "Entrée".</a:t>
            </a:r>
            <a:endParaRPr lang="ar-MA" sz="1600" dirty="0">
              <a:solidFill>
                <a:schemeClr val="dk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95503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24" name="Google Shape;1576;p38">
            <a:extLst>
              <a:ext uri="{FF2B5EF4-FFF2-40B4-BE49-F238E27FC236}">
                <a16:creationId xmlns:a16="http://schemas.microsoft.com/office/drawing/2014/main" id="{86C7FF50-18C1-B682-DC57-30EA02408172}"/>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configuration</a:t>
            </a:r>
            <a:endParaRPr lang="en-US" dirty="0">
              <a:solidFill>
                <a:schemeClr val="tx1">
                  <a:lumMod val="85000"/>
                </a:schemeClr>
              </a:solidFill>
            </a:endParaRPr>
          </a:p>
        </p:txBody>
      </p:sp>
      <p:sp>
        <p:nvSpPr>
          <p:cNvPr id="4" name="Rectangle 3">
            <a:extLst>
              <a:ext uri="{FF2B5EF4-FFF2-40B4-BE49-F238E27FC236}">
                <a16:creationId xmlns:a16="http://schemas.microsoft.com/office/drawing/2014/main" id="{93835579-AA2B-B9C9-B027-AB962B4969B2}"/>
              </a:ext>
            </a:extLst>
          </p:cNvPr>
          <p:cNvSpPr/>
          <p:nvPr/>
        </p:nvSpPr>
        <p:spPr>
          <a:xfrm>
            <a:off x="4243891" y="2571750"/>
            <a:ext cx="656217" cy="397361"/>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ar-MA"/>
          </a:p>
        </p:txBody>
      </p:sp>
      <p:sp>
        <p:nvSpPr>
          <p:cNvPr id="7" name="ZoneTexte 6">
            <a:extLst>
              <a:ext uri="{FF2B5EF4-FFF2-40B4-BE49-F238E27FC236}">
                <a16:creationId xmlns:a16="http://schemas.microsoft.com/office/drawing/2014/main" id="{2ED4835A-BD6D-A49F-1EA6-542969E641D6}"/>
              </a:ext>
            </a:extLst>
          </p:cNvPr>
          <p:cNvSpPr txBox="1"/>
          <p:nvPr/>
        </p:nvSpPr>
        <p:spPr>
          <a:xfrm>
            <a:off x="2340791" y="594370"/>
            <a:ext cx="4581700" cy="584775"/>
          </a:xfrm>
          <a:prstGeom prst="rect">
            <a:avLst/>
          </a:prstGeom>
          <a:noFill/>
        </p:spPr>
        <p:txBody>
          <a:bodyPr wrap="square">
            <a:spAutoFit/>
          </a:bodyPr>
          <a:lstStyle/>
          <a:p>
            <a:r>
              <a:rPr lang="fr-FR" sz="1600" dirty="0">
                <a:solidFill>
                  <a:schemeClr val="dk1"/>
                </a:solidFill>
                <a:latin typeface="Verdana" panose="020B0604030504040204" pitchFamily="34" charset="0"/>
                <a:ea typeface="Verdana" panose="020B0604030504040204" pitchFamily="34" charset="0"/>
                <a:cs typeface="Archivo Light"/>
              </a:rPr>
              <a:t>Définissez le mot de passe root pour votre serveur de base de données MySQL.</a:t>
            </a:r>
            <a:endParaRPr lang="ar-MA" sz="1600" dirty="0">
              <a:solidFill>
                <a:schemeClr val="dk1"/>
              </a:solidFill>
              <a:latin typeface="Verdana" panose="020B0604030504040204" pitchFamily="34" charset="0"/>
              <a:ea typeface="Verdana" panose="020B0604030504040204" pitchFamily="34" charset="0"/>
            </a:endParaRPr>
          </a:p>
        </p:txBody>
      </p:sp>
      <p:pic>
        <p:nvPicPr>
          <p:cNvPr id="5" name="Image 4">
            <a:extLst>
              <a:ext uri="{FF2B5EF4-FFF2-40B4-BE49-F238E27FC236}">
                <a16:creationId xmlns:a16="http://schemas.microsoft.com/office/drawing/2014/main" id="{B193BAFC-6FAE-E283-1ECD-A1C16795F7B3}"/>
              </a:ext>
            </a:extLst>
          </p:cNvPr>
          <p:cNvPicPr>
            <a:picLocks noChangeAspect="1"/>
          </p:cNvPicPr>
          <p:nvPr/>
        </p:nvPicPr>
        <p:blipFill rotWithShape="1">
          <a:blip r:embed="rId3"/>
          <a:srcRect l="1059" t="19155" r="2471" b="19462"/>
          <a:stretch/>
        </p:blipFill>
        <p:spPr>
          <a:xfrm>
            <a:off x="221006" y="1179145"/>
            <a:ext cx="8821270" cy="3155710"/>
          </a:xfrm>
          <a:prstGeom prst="rect">
            <a:avLst/>
          </a:prstGeom>
        </p:spPr>
      </p:pic>
    </p:spTree>
    <p:extLst>
      <p:ext uri="{BB962C8B-B14F-4D97-AF65-F5344CB8AC3E}">
        <p14:creationId xmlns:p14="http://schemas.microsoft.com/office/powerpoint/2010/main" val="274834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192970" y="1792855"/>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546023" y="935721"/>
            <a:ext cx="4993290" cy="658200"/>
          </a:xfrm>
          <a:prstGeom prst="rect">
            <a:avLst/>
          </a:prstGeom>
        </p:spPr>
        <p:txBody>
          <a:bodyPr spcFirstLastPara="1" wrap="square" lIns="91425" tIns="91425" rIns="91425" bIns="91425" anchor="ctr" anchorCtr="0">
            <a:noAutofit/>
          </a:bodyPr>
          <a:lstStyle/>
          <a:p>
            <a:r>
              <a:rPr lang="en-US" sz="4800" b="1" dirty="0">
                <a:latin typeface="Orbitron"/>
                <a:sym typeface="Orbitron"/>
              </a:rPr>
              <a:t>Introduction</a:t>
            </a:r>
            <a:endParaRPr dirty="0"/>
          </a:p>
        </p:txBody>
      </p:sp>
      <p:sp>
        <p:nvSpPr>
          <p:cNvPr id="1576" name="Google Shape;1576;p38"/>
          <p:cNvSpPr txBox="1">
            <a:spLocks noGrp="1"/>
          </p:cNvSpPr>
          <p:nvPr>
            <p:ph type="subTitle" idx="1"/>
          </p:nvPr>
        </p:nvSpPr>
        <p:spPr>
          <a:xfrm>
            <a:off x="844313" y="1642412"/>
            <a:ext cx="4695000" cy="293068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fr-FR" dirty="0"/>
              <a:t>MySQL Workbench est un outil graphique qui facilite la gestion et le développement des bases de données MySQL. Il fournit une interface pour concevoir des schémas de base de données, les exécuter et les modifier. Les principaux avantages de l'utilisation de MySQL Workbench sont qu'il permet aux développeurs de concevoir et de développer des bases de données plus rapidement et plus efficacement, et offre une prise en main plus intuitive des bases de données.</a:t>
            </a:r>
            <a:endParaRPr lang="en-US" dirty="0"/>
          </a:p>
        </p:txBody>
      </p:sp>
      <p:grpSp>
        <p:nvGrpSpPr>
          <p:cNvPr id="2" name="Google Shape;8143;p77">
            <a:extLst>
              <a:ext uri="{FF2B5EF4-FFF2-40B4-BE49-F238E27FC236}">
                <a16:creationId xmlns:a16="http://schemas.microsoft.com/office/drawing/2014/main" id="{DAD9E069-7CFE-20CA-53A9-B91DE2AE7EED}"/>
              </a:ext>
            </a:extLst>
          </p:cNvPr>
          <p:cNvGrpSpPr/>
          <p:nvPr/>
        </p:nvGrpSpPr>
        <p:grpSpPr>
          <a:xfrm>
            <a:off x="6681764" y="2209711"/>
            <a:ext cx="648171" cy="641542"/>
            <a:chOff x="-40378075" y="3267450"/>
            <a:chExt cx="317425" cy="289075"/>
          </a:xfrm>
          <a:solidFill>
            <a:srgbClr val="92F7FF"/>
          </a:solidFill>
        </p:grpSpPr>
        <p:sp>
          <p:nvSpPr>
            <p:cNvPr id="3" name="Google Shape;8144;p77">
              <a:extLst>
                <a:ext uri="{FF2B5EF4-FFF2-40B4-BE49-F238E27FC236}">
                  <a16:creationId xmlns:a16="http://schemas.microsoft.com/office/drawing/2014/main" id="{D3870366-5E51-2922-9CD2-3696B3585697}"/>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45;p77">
              <a:extLst>
                <a:ext uri="{FF2B5EF4-FFF2-40B4-BE49-F238E27FC236}">
                  <a16:creationId xmlns:a16="http://schemas.microsoft.com/office/drawing/2014/main" id="{E5E0A780-87C1-F689-62A8-3C6AEFB50ADA}"/>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46;p77">
              <a:extLst>
                <a:ext uri="{FF2B5EF4-FFF2-40B4-BE49-F238E27FC236}">
                  <a16:creationId xmlns:a16="http://schemas.microsoft.com/office/drawing/2014/main" id="{43167E05-59CE-F020-117A-343570BC4A61}"/>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47;p77">
              <a:extLst>
                <a:ext uri="{FF2B5EF4-FFF2-40B4-BE49-F238E27FC236}">
                  <a16:creationId xmlns:a16="http://schemas.microsoft.com/office/drawing/2014/main" id="{086DC519-158A-407D-C1AB-4C6BEBC61472}"/>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76;p38">
            <a:extLst>
              <a:ext uri="{FF2B5EF4-FFF2-40B4-BE49-F238E27FC236}">
                <a16:creationId xmlns:a16="http://schemas.microsoft.com/office/drawing/2014/main" id="{C97D10FA-885D-1DAE-1298-74AB2B84C4EC}"/>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5</a:t>
            </a:r>
            <a:endParaRPr sz="3000" b="1" dirty="0">
              <a:solidFill>
                <a:schemeClr val="dk1"/>
              </a:solidFill>
              <a:latin typeface="Orbitron"/>
              <a:ea typeface="Orbitron"/>
              <a:cs typeface="Orbitron"/>
              <a:sym typeface="Orbitron"/>
            </a:endParaRPr>
          </a:p>
        </p:txBody>
      </p:sp>
      <p:sp>
        <p:nvSpPr>
          <p:cNvPr id="24" name="Google Shape;1576;p38">
            <a:extLst>
              <a:ext uri="{FF2B5EF4-FFF2-40B4-BE49-F238E27FC236}">
                <a16:creationId xmlns:a16="http://schemas.microsoft.com/office/drawing/2014/main" id="{86C7FF50-18C1-B682-DC57-30EA02408172}"/>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configuration</a:t>
            </a:r>
            <a:endParaRPr lang="en-US" dirty="0">
              <a:solidFill>
                <a:schemeClr val="tx1">
                  <a:lumMod val="85000"/>
                </a:schemeClr>
              </a:solidFill>
            </a:endParaRPr>
          </a:p>
        </p:txBody>
      </p:sp>
      <p:sp>
        <p:nvSpPr>
          <p:cNvPr id="4" name="Rectangle 3">
            <a:extLst>
              <a:ext uri="{FF2B5EF4-FFF2-40B4-BE49-F238E27FC236}">
                <a16:creationId xmlns:a16="http://schemas.microsoft.com/office/drawing/2014/main" id="{93835579-AA2B-B9C9-B027-AB962B4969B2}"/>
              </a:ext>
            </a:extLst>
          </p:cNvPr>
          <p:cNvSpPr/>
          <p:nvPr/>
        </p:nvSpPr>
        <p:spPr>
          <a:xfrm>
            <a:off x="4243891" y="2571750"/>
            <a:ext cx="656217" cy="397361"/>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ar-MA"/>
          </a:p>
        </p:txBody>
      </p:sp>
      <p:sp>
        <p:nvSpPr>
          <p:cNvPr id="7" name="ZoneTexte 6">
            <a:extLst>
              <a:ext uri="{FF2B5EF4-FFF2-40B4-BE49-F238E27FC236}">
                <a16:creationId xmlns:a16="http://schemas.microsoft.com/office/drawing/2014/main" id="{2ED4835A-BD6D-A49F-1EA6-542969E641D6}"/>
              </a:ext>
            </a:extLst>
          </p:cNvPr>
          <p:cNvSpPr txBox="1"/>
          <p:nvPr/>
        </p:nvSpPr>
        <p:spPr>
          <a:xfrm>
            <a:off x="2547639" y="738723"/>
            <a:ext cx="4033059" cy="338554"/>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Confirmez votre mot de passe root.</a:t>
            </a:r>
            <a:endParaRPr lang="ar-MA" sz="1600" dirty="0">
              <a:solidFill>
                <a:schemeClr val="dk1"/>
              </a:solidFill>
              <a:latin typeface="Verdana" panose="020B0604030504040204" pitchFamily="34" charset="0"/>
              <a:ea typeface="Verdana" panose="020B0604030504040204" pitchFamily="34" charset="0"/>
            </a:endParaRPr>
          </a:p>
        </p:txBody>
      </p:sp>
      <p:pic>
        <p:nvPicPr>
          <p:cNvPr id="3" name="Image 2">
            <a:extLst>
              <a:ext uri="{FF2B5EF4-FFF2-40B4-BE49-F238E27FC236}">
                <a16:creationId xmlns:a16="http://schemas.microsoft.com/office/drawing/2014/main" id="{A2D5393B-E269-46CC-0CCA-6FCE48597DD5}"/>
              </a:ext>
            </a:extLst>
          </p:cNvPr>
          <p:cNvPicPr>
            <a:picLocks noChangeAspect="1"/>
          </p:cNvPicPr>
          <p:nvPr/>
        </p:nvPicPr>
        <p:blipFill rotWithShape="1">
          <a:blip r:embed="rId3"/>
          <a:srcRect l="2418" t="22574" r="2589" b="16742"/>
          <a:stretch/>
        </p:blipFill>
        <p:spPr>
          <a:xfrm>
            <a:off x="221006" y="1161825"/>
            <a:ext cx="8686326" cy="3119719"/>
          </a:xfrm>
          <a:prstGeom prst="rect">
            <a:avLst/>
          </a:prstGeom>
        </p:spPr>
      </p:pic>
    </p:spTree>
    <p:extLst>
      <p:ext uri="{BB962C8B-B14F-4D97-AF65-F5344CB8AC3E}">
        <p14:creationId xmlns:p14="http://schemas.microsoft.com/office/powerpoint/2010/main" val="3761872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6</a:t>
            </a:r>
            <a:endParaRPr sz="3000" b="1" dirty="0">
              <a:solidFill>
                <a:schemeClr val="dk1"/>
              </a:solidFill>
              <a:latin typeface="Orbitron"/>
              <a:ea typeface="Orbitron"/>
              <a:cs typeface="Orbitron"/>
              <a:sym typeface="Orbitron"/>
            </a:endParaRPr>
          </a:p>
        </p:txBody>
      </p:sp>
      <p:sp>
        <p:nvSpPr>
          <p:cNvPr id="24" name="Google Shape;1576;p38">
            <a:extLst>
              <a:ext uri="{FF2B5EF4-FFF2-40B4-BE49-F238E27FC236}">
                <a16:creationId xmlns:a16="http://schemas.microsoft.com/office/drawing/2014/main" id="{86C7FF50-18C1-B682-DC57-30EA02408172}"/>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configuration</a:t>
            </a:r>
            <a:endParaRPr lang="en-US" dirty="0">
              <a:solidFill>
                <a:schemeClr val="tx1">
                  <a:lumMod val="85000"/>
                </a:schemeClr>
              </a:solidFill>
            </a:endParaRPr>
          </a:p>
        </p:txBody>
      </p:sp>
      <p:sp>
        <p:nvSpPr>
          <p:cNvPr id="7" name="ZoneTexte 6">
            <a:extLst>
              <a:ext uri="{FF2B5EF4-FFF2-40B4-BE49-F238E27FC236}">
                <a16:creationId xmlns:a16="http://schemas.microsoft.com/office/drawing/2014/main" id="{2ED4835A-BD6D-A49F-1EA6-542969E641D6}"/>
              </a:ext>
            </a:extLst>
          </p:cNvPr>
          <p:cNvSpPr txBox="1"/>
          <p:nvPr/>
        </p:nvSpPr>
        <p:spPr>
          <a:xfrm>
            <a:off x="2074302" y="597848"/>
            <a:ext cx="5585142" cy="338554"/>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Sélectionnez le plugin d'authentification par défaut..</a:t>
            </a:r>
            <a:endParaRPr lang="ar-MA" sz="1600" dirty="0">
              <a:solidFill>
                <a:schemeClr val="dk1"/>
              </a:solidFill>
              <a:latin typeface="Verdana" panose="020B0604030504040204" pitchFamily="34" charset="0"/>
              <a:ea typeface="Verdana" panose="020B0604030504040204" pitchFamily="34" charset="0"/>
            </a:endParaRPr>
          </a:p>
        </p:txBody>
      </p:sp>
      <p:pic>
        <p:nvPicPr>
          <p:cNvPr id="5" name="Image 4">
            <a:extLst>
              <a:ext uri="{FF2B5EF4-FFF2-40B4-BE49-F238E27FC236}">
                <a16:creationId xmlns:a16="http://schemas.microsoft.com/office/drawing/2014/main" id="{97A9859D-6272-E33C-CC7A-910F37031BF5}"/>
              </a:ext>
            </a:extLst>
          </p:cNvPr>
          <p:cNvPicPr>
            <a:picLocks noChangeAspect="1"/>
          </p:cNvPicPr>
          <p:nvPr/>
        </p:nvPicPr>
        <p:blipFill rotWithShape="1">
          <a:blip r:embed="rId3"/>
          <a:srcRect t="11706" r="2045" b="20363"/>
          <a:stretch/>
        </p:blipFill>
        <p:spPr>
          <a:xfrm>
            <a:off x="1323191" y="980027"/>
            <a:ext cx="6729439" cy="2623785"/>
          </a:xfrm>
          <a:prstGeom prst="rect">
            <a:avLst/>
          </a:prstGeom>
        </p:spPr>
      </p:pic>
      <p:sp>
        <p:nvSpPr>
          <p:cNvPr id="12" name="ZoneTexte 11">
            <a:extLst>
              <a:ext uri="{FF2B5EF4-FFF2-40B4-BE49-F238E27FC236}">
                <a16:creationId xmlns:a16="http://schemas.microsoft.com/office/drawing/2014/main" id="{01992C54-E477-0BBE-258E-3989AD5F75E2}"/>
              </a:ext>
            </a:extLst>
          </p:cNvPr>
          <p:cNvSpPr txBox="1"/>
          <p:nvPr/>
        </p:nvSpPr>
        <p:spPr>
          <a:xfrm>
            <a:off x="2237592" y="3678075"/>
            <a:ext cx="5066850" cy="584775"/>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Lorsqu'on vous demande le mot de passe root, fournissez-le et confirmez-le pour le définir.</a:t>
            </a:r>
            <a:endParaRPr lang="ar-MA" sz="1600" dirty="0">
              <a:solidFill>
                <a:schemeClr val="dk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4508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735581" y="1421598"/>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259002" y="1501109"/>
            <a:ext cx="6648658" cy="1475255"/>
          </a:xfrm>
          <a:prstGeom prst="rect">
            <a:avLst/>
          </a:prstGeom>
        </p:spPr>
        <p:txBody>
          <a:bodyPr spcFirstLastPara="1" wrap="square" lIns="91425" tIns="91425" rIns="91425" bIns="91425" anchor="ctr" anchorCtr="0">
            <a:noAutofit/>
          </a:bodyPr>
          <a:lstStyle/>
          <a:p>
            <a:r>
              <a:rPr lang="en-US" sz="4800" dirty="0"/>
              <a:t>La gestion des services MySQL</a:t>
            </a:r>
            <a:endParaRPr dirty="0"/>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grpSp>
        <p:nvGrpSpPr>
          <p:cNvPr id="4" name="Google Shape;10644;p82">
            <a:extLst>
              <a:ext uri="{FF2B5EF4-FFF2-40B4-BE49-F238E27FC236}">
                <a16:creationId xmlns:a16="http://schemas.microsoft.com/office/drawing/2014/main" id="{112F1BEC-EB19-BEEB-C8EC-E5439D64DCBF}"/>
              </a:ext>
            </a:extLst>
          </p:cNvPr>
          <p:cNvGrpSpPr/>
          <p:nvPr/>
        </p:nvGrpSpPr>
        <p:grpSpPr>
          <a:xfrm>
            <a:off x="7213758" y="1780993"/>
            <a:ext cx="754586" cy="756464"/>
            <a:chOff x="-3771675" y="3971775"/>
            <a:chExt cx="291300" cy="292025"/>
          </a:xfrm>
          <a:solidFill>
            <a:srgbClr val="92F7FF"/>
          </a:solidFill>
        </p:grpSpPr>
        <p:sp>
          <p:nvSpPr>
            <p:cNvPr id="5" name="Google Shape;10645;p82">
              <a:extLst>
                <a:ext uri="{FF2B5EF4-FFF2-40B4-BE49-F238E27FC236}">
                  <a16:creationId xmlns:a16="http://schemas.microsoft.com/office/drawing/2014/main" id="{FEC56D02-38DF-BDDD-1A51-ECD933ADE7B4}"/>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46;p82">
              <a:extLst>
                <a:ext uri="{FF2B5EF4-FFF2-40B4-BE49-F238E27FC236}">
                  <a16:creationId xmlns:a16="http://schemas.microsoft.com/office/drawing/2014/main" id="{D4EF79E5-3419-A7EF-66B7-A4FD0E559232}"/>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47;p82">
              <a:extLst>
                <a:ext uri="{FF2B5EF4-FFF2-40B4-BE49-F238E27FC236}">
                  <a16:creationId xmlns:a16="http://schemas.microsoft.com/office/drawing/2014/main" id="{6829CFE5-A5B8-FE03-0709-4CEDEB0D4DE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648;p82">
              <a:extLst>
                <a:ext uri="{FF2B5EF4-FFF2-40B4-BE49-F238E27FC236}">
                  <a16:creationId xmlns:a16="http://schemas.microsoft.com/office/drawing/2014/main" id="{E85C733B-53DB-3C58-3867-DB50A4EA3858}"/>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649;p82">
              <a:extLst>
                <a:ext uri="{FF2B5EF4-FFF2-40B4-BE49-F238E27FC236}">
                  <a16:creationId xmlns:a16="http://schemas.microsoft.com/office/drawing/2014/main" id="{FF446788-0270-87B8-E007-D6AE6E714976}"/>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89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68;p41">
            <a:extLst>
              <a:ext uri="{FF2B5EF4-FFF2-40B4-BE49-F238E27FC236}">
                <a16:creationId xmlns:a16="http://schemas.microsoft.com/office/drawing/2014/main" id="{E60AE950-7DEC-28DF-EA22-F830333C4C3C}"/>
              </a:ext>
            </a:extLst>
          </p:cNvPr>
          <p:cNvSpPr/>
          <p:nvPr/>
        </p:nvSpPr>
        <p:spPr>
          <a:xfrm>
            <a:off x="1098527" y="553868"/>
            <a:ext cx="7089576" cy="3679115"/>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2400"/>
              </a:spcAft>
              <a:buNone/>
            </a:pPr>
            <a:r>
              <a:rPr lang="en-US" sz="1800" b="1" dirty="0">
                <a:solidFill>
                  <a:schemeClr val="accent1"/>
                </a:solidFill>
                <a:latin typeface="Orbitron"/>
                <a:sym typeface="Orbitron"/>
              </a:rPr>
              <a:t>Pour gérer les services MySQL sur Kali Linux, vous pouvez utiliser les commandes suivantes :</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Démarrer le service MySQL – “</a:t>
            </a:r>
            <a:r>
              <a:rPr lang="en-US" sz="1600" dirty="0">
                <a:solidFill>
                  <a:srgbClr val="92D050"/>
                </a:solidFill>
                <a:latin typeface="Verdana" panose="020B0604030504040204" pitchFamily="34" charset="0"/>
                <a:ea typeface="Verdana" panose="020B0604030504040204" pitchFamily="34" charset="0"/>
              </a:rPr>
              <a:t>systemctl start mysql</a:t>
            </a:r>
            <a:r>
              <a:rPr lang="en-US" sz="1600" dirty="0">
                <a:solidFill>
                  <a:srgbClr val="FFFFFF"/>
                </a:solidFill>
                <a:latin typeface="Verdana" panose="020B0604030504040204" pitchFamily="34" charset="0"/>
                <a:ea typeface="Verdana" panose="020B0604030504040204" pitchFamily="34" charset="0"/>
              </a:rPr>
              <a:t>”</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Arrêter le service MySQL – “</a:t>
            </a:r>
            <a:r>
              <a:rPr lang="en-US" sz="1600" dirty="0">
                <a:solidFill>
                  <a:srgbClr val="92D050"/>
                </a:solidFill>
                <a:latin typeface="Verdana" panose="020B0604030504040204" pitchFamily="34" charset="0"/>
                <a:ea typeface="Verdana" panose="020B0604030504040204" pitchFamily="34" charset="0"/>
              </a:rPr>
              <a:t>systemctl stop mysql</a:t>
            </a:r>
            <a:r>
              <a:rPr lang="en-US" sz="1600" dirty="0">
                <a:solidFill>
                  <a:srgbClr val="FFFFFF"/>
                </a:solidFill>
                <a:latin typeface="Verdana" panose="020B0604030504040204" pitchFamily="34" charset="0"/>
                <a:ea typeface="Verdana" panose="020B0604030504040204" pitchFamily="34" charset="0"/>
              </a:rPr>
              <a:t>”</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Redémarrer le service MySQL – “</a:t>
            </a:r>
            <a:r>
              <a:rPr lang="en-US" sz="1600" dirty="0">
                <a:solidFill>
                  <a:srgbClr val="92D050"/>
                </a:solidFill>
                <a:latin typeface="Verdana" panose="020B0604030504040204" pitchFamily="34" charset="0"/>
                <a:ea typeface="Verdana" panose="020B0604030504040204" pitchFamily="34" charset="0"/>
              </a:rPr>
              <a:t>systemctl restart mysql</a:t>
            </a:r>
            <a:r>
              <a:rPr lang="en-US" sz="1600" dirty="0">
                <a:solidFill>
                  <a:srgbClr val="FFFFFF"/>
                </a:solidFill>
                <a:latin typeface="Verdana" panose="020B0604030504040204" pitchFamily="34" charset="0"/>
                <a:ea typeface="Verdana" panose="020B0604030504040204" pitchFamily="34" charset="0"/>
              </a:rPr>
              <a:t>”</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Vérifier l'état du service MySQL – “</a:t>
            </a:r>
            <a:r>
              <a:rPr lang="en-US" sz="1600" dirty="0">
                <a:solidFill>
                  <a:srgbClr val="92D050"/>
                </a:solidFill>
                <a:latin typeface="Verdana" panose="020B0604030504040204" pitchFamily="34" charset="0"/>
                <a:ea typeface="Verdana" panose="020B0604030504040204" pitchFamily="34" charset="0"/>
              </a:rPr>
              <a:t>systemctl status mysql</a:t>
            </a:r>
            <a:r>
              <a:rPr lang="en-US" sz="1600" dirty="0">
                <a:solidFill>
                  <a:srgbClr val="FFFFFF"/>
                </a:solidFill>
                <a:latin typeface="Verdana" panose="020B0604030504040204" pitchFamily="34" charset="0"/>
                <a:ea typeface="Verdana" panose="020B0604030504040204" pitchFamily="34" charset="0"/>
              </a:rPr>
              <a:t>”</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Activer le service MySQL – “</a:t>
            </a:r>
            <a:r>
              <a:rPr lang="en-US" sz="1600" dirty="0">
                <a:solidFill>
                  <a:srgbClr val="92D050"/>
                </a:solidFill>
                <a:latin typeface="Verdana" panose="020B0604030504040204" pitchFamily="34" charset="0"/>
                <a:ea typeface="Verdana" panose="020B0604030504040204" pitchFamily="34" charset="0"/>
              </a:rPr>
              <a:t>systemctl enable mysql</a:t>
            </a:r>
            <a:r>
              <a:rPr lang="en-US" sz="1600" dirty="0">
                <a:solidFill>
                  <a:srgbClr val="FFFFFF"/>
                </a:solidFill>
                <a:latin typeface="Verdana" panose="020B0604030504040204" pitchFamily="34" charset="0"/>
                <a:ea typeface="Verdana" panose="020B0604030504040204" pitchFamily="34" charset="0"/>
              </a:rPr>
              <a:t>”</a:t>
            </a:r>
          </a:p>
          <a:p>
            <a:pPr marL="285750" lvl="0" indent="-285750" algn="l" rtl="0">
              <a:lnSpc>
                <a:spcPct val="150000"/>
              </a:lnSpc>
              <a:spcBef>
                <a:spcPts val="0"/>
              </a:spcBef>
              <a:spcAft>
                <a:spcPts val="0"/>
              </a:spcAft>
              <a:buClr>
                <a:srgbClr val="92F7FF"/>
              </a:buClr>
              <a:buSzPct val="150000"/>
              <a:buFont typeface="Arial" panose="020B0604020202020204" pitchFamily="34" charset="0"/>
              <a:buChar char="•"/>
            </a:pPr>
            <a:r>
              <a:rPr lang="en-US" sz="1600" dirty="0">
                <a:solidFill>
                  <a:srgbClr val="FFFFFF"/>
                </a:solidFill>
                <a:latin typeface="Verdana" panose="020B0604030504040204" pitchFamily="34" charset="0"/>
                <a:ea typeface="Verdana" panose="020B0604030504040204" pitchFamily="34" charset="0"/>
              </a:rPr>
              <a:t>Désactiver le service MySQL – “</a:t>
            </a:r>
            <a:r>
              <a:rPr lang="en-US" sz="1600" dirty="0">
                <a:solidFill>
                  <a:srgbClr val="92D050"/>
                </a:solidFill>
                <a:latin typeface="Verdana" panose="020B0604030504040204" pitchFamily="34" charset="0"/>
                <a:ea typeface="Verdana" panose="020B0604030504040204" pitchFamily="34" charset="0"/>
              </a:rPr>
              <a:t>systemctl disable mysql</a:t>
            </a:r>
            <a:r>
              <a:rPr lang="en-US" sz="1600" dirty="0">
                <a:solidFill>
                  <a:srgbClr val="FFFFFF"/>
                </a:solidFill>
                <a:latin typeface="Verdana" panose="020B0604030504040204" pitchFamily="34" charset="0"/>
                <a:ea typeface="Verdana" panose="020B0604030504040204" pitchFamily="34" charset="0"/>
              </a:rPr>
              <a:t>”</a:t>
            </a:r>
            <a:endParaRPr sz="1600" dirty="0">
              <a:solidFill>
                <a:srgbClr val="FFFFFF"/>
              </a:solidFill>
              <a:latin typeface="Verdana" panose="020B0604030504040204" pitchFamily="34" charset="0"/>
              <a:ea typeface="Verdana" panose="020B0604030504040204" pitchFamily="34" charset="0"/>
            </a:endParaRPr>
          </a:p>
        </p:txBody>
      </p:sp>
      <p:sp>
        <p:nvSpPr>
          <p:cNvPr id="2" name="Google Shape;1576;p38">
            <a:extLst>
              <a:ext uri="{FF2B5EF4-FFF2-40B4-BE49-F238E27FC236}">
                <a16:creationId xmlns:a16="http://schemas.microsoft.com/office/drawing/2014/main" id="{5875F214-C934-22B7-C10D-83BF5A3A359C}"/>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spTree>
    <p:extLst>
      <p:ext uri="{BB962C8B-B14F-4D97-AF65-F5344CB8AC3E}">
        <p14:creationId xmlns:p14="http://schemas.microsoft.com/office/powerpoint/2010/main" val="1402888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
        <p:nvSpPr>
          <p:cNvPr id="12" name="ZoneTexte 11">
            <a:extLst>
              <a:ext uri="{FF2B5EF4-FFF2-40B4-BE49-F238E27FC236}">
                <a16:creationId xmlns:a16="http://schemas.microsoft.com/office/drawing/2014/main" id="{01992C54-E477-0BBE-258E-3989AD5F75E2}"/>
              </a:ext>
            </a:extLst>
          </p:cNvPr>
          <p:cNvSpPr txBox="1"/>
          <p:nvPr/>
        </p:nvSpPr>
        <p:spPr>
          <a:xfrm>
            <a:off x="2184275" y="908000"/>
            <a:ext cx="5066850" cy="338554"/>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active et démarre le service MySQL.</a:t>
            </a:r>
            <a:endParaRPr lang="ar-MA" sz="1600" dirty="0">
              <a:solidFill>
                <a:schemeClr val="dk1"/>
              </a:solidFill>
              <a:latin typeface="Verdana" panose="020B0604030504040204" pitchFamily="34" charset="0"/>
              <a:ea typeface="Verdana" panose="020B0604030504040204" pitchFamily="34" charset="0"/>
            </a:endParaRPr>
          </a:p>
        </p:txBody>
      </p:sp>
      <p:pic>
        <p:nvPicPr>
          <p:cNvPr id="3" name="Image 2">
            <a:extLst>
              <a:ext uri="{FF2B5EF4-FFF2-40B4-BE49-F238E27FC236}">
                <a16:creationId xmlns:a16="http://schemas.microsoft.com/office/drawing/2014/main" id="{CC3D7A19-E611-EB21-4295-890DE0B3573A}"/>
              </a:ext>
            </a:extLst>
          </p:cNvPr>
          <p:cNvPicPr>
            <a:picLocks noChangeAspect="1"/>
          </p:cNvPicPr>
          <p:nvPr/>
        </p:nvPicPr>
        <p:blipFill rotWithShape="1">
          <a:blip r:embed="rId3"/>
          <a:srcRect t="4905" r="39011" b="50000"/>
          <a:stretch/>
        </p:blipFill>
        <p:spPr>
          <a:xfrm>
            <a:off x="2069960" y="1328576"/>
            <a:ext cx="5576835" cy="2318348"/>
          </a:xfrm>
          <a:prstGeom prst="rect">
            <a:avLst/>
          </a:prstGeom>
        </p:spPr>
      </p:pic>
      <p:sp>
        <p:nvSpPr>
          <p:cNvPr id="4" name="Google Shape;1576;p38">
            <a:extLst>
              <a:ext uri="{FF2B5EF4-FFF2-40B4-BE49-F238E27FC236}">
                <a16:creationId xmlns:a16="http://schemas.microsoft.com/office/drawing/2014/main" id="{04CEFD15-0C62-C88F-CA70-BAA1BE8CCFDB}"/>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spTree>
    <p:extLst>
      <p:ext uri="{BB962C8B-B14F-4D97-AF65-F5344CB8AC3E}">
        <p14:creationId xmlns:p14="http://schemas.microsoft.com/office/powerpoint/2010/main" val="86143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12" name="ZoneTexte 11">
            <a:extLst>
              <a:ext uri="{FF2B5EF4-FFF2-40B4-BE49-F238E27FC236}">
                <a16:creationId xmlns:a16="http://schemas.microsoft.com/office/drawing/2014/main" id="{01992C54-E477-0BBE-258E-3989AD5F75E2}"/>
              </a:ext>
            </a:extLst>
          </p:cNvPr>
          <p:cNvSpPr txBox="1"/>
          <p:nvPr/>
        </p:nvSpPr>
        <p:spPr>
          <a:xfrm>
            <a:off x="-191646" y="1149611"/>
            <a:ext cx="3065473" cy="1077218"/>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pour vérifier l'état d'un service, vous pouvez utiliser la commande suivante :</a:t>
            </a:r>
            <a:endParaRPr lang="ar-MA" sz="1600" dirty="0">
              <a:solidFill>
                <a:schemeClr val="dk1"/>
              </a:solidFill>
              <a:latin typeface="Verdana" panose="020B0604030504040204" pitchFamily="34" charset="0"/>
              <a:ea typeface="Verdana" panose="020B0604030504040204" pitchFamily="34" charset="0"/>
            </a:endParaRPr>
          </a:p>
        </p:txBody>
      </p:sp>
      <p:pic>
        <p:nvPicPr>
          <p:cNvPr id="4" name="Image 3">
            <a:extLst>
              <a:ext uri="{FF2B5EF4-FFF2-40B4-BE49-F238E27FC236}">
                <a16:creationId xmlns:a16="http://schemas.microsoft.com/office/drawing/2014/main" id="{C8580CD4-02F8-43C0-91E4-A563B6F8060C}"/>
              </a:ext>
            </a:extLst>
          </p:cNvPr>
          <p:cNvPicPr>
            <a:picLocks noChangeAspect="1"/>
          </p:cNvPicPr>
          <p:nvPr/>
        </p:nvPicPr>
        <p:blipFill rotWithShape="1">
          <a:blip r:embed="rId3"/>
          <a:srcRect l="-83" t="24223" r="24945" b="5885"/>
          <a:stretch/>
        </p:blipFill>
        <p:spPr>
          <a:xfrm>
            <a:off x="3407266" y="1343844"/>
            <a:ext cx="5162008" cy="2699585"/>
          </a:xfrm>
          <a:prstGeom prst="rect">
            <a:avLst/>
          </a:prstGeom>
        </p:spPr>
      </p:pic>
      <p:pic>
        <p:nvPicPr>
          <p:cNvPr id="5" name="Image 4">
            <a:extLst>
              <a:ext uri="{FF2B5EF4-FFF2-40B4-BE49-F238E27FC236}">
                <a16:creationId xmlns:a16="http://schemas.microsoft.com/office/drawing/2014/main" id="{074C0E4B-39BC-BE6B-E9A3-D4F34E0FADA7}"/>
              </a:ext>
            </a:extLst>
          </p:cNvPr>
          <p:cNvPicPr>
            <a:picLocks noChangeAspect="1"/>
          </p:cNvPicPr>
          <p:nvPr/>
        </p:nvPicPr>
        <p:blipFill rotWithShape="1">
          <a:blip r:embed="rId3"/>
          <a:srcRect l="2216" t="24223" r="68993" b="67182"/>
          <a:stretch/>
        </p:blipFill>
        <p:spPr>
          <a:xfrm>
            <a:off x="27110" y="3112844"/>
            <a:ext cx="3155733" cy="529693"/>
          </a:xfrm>
          <a:prstGeom prst="rect">
            <a:avLst/>
          </a:prstGeom>
          <a:ln>
            <a:solidFill>
              <a:srgbClr val="FF0000"/>
            </a:solidFill>
          </a:ln>
        </p:spPr>
      </p:pic>
      <p:cxnSp>
        <p:nvCxnSpPr>
          <p:cNvPr id="14" name="Connecteur : en angle 13">
            <a:extLst>
              <a:ext uri="{FF2B5EF4-FFF2-40B4-BE49-F238E27FC236}">
                <a16:creationId xmlns:a16="http://schemas.microsoft.com/office/drawing/2014/main" id="{B0AD7352-547C-2DFC-66FB-AA097FF17FCB}"/>
              </a:ext>
            </a:extLst>
          </p:cNvPr>
          <p:cNvCxnSpPr>
            <a:cxnSpLocks/>
          </p:cNvCxnSpPr>
          <p:nvPr/>
        </p:nvCxnSpPr>
        <p:spPr>
          <a:xfrm rot="10800000" flipV="1">
            <a:off x="1604978" y="1531342"/>
            <a:ext cx="1802289" cy="723254"/>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AC7FCE4-1754-D7C7-C0A7-CB9E05E85871}"/>
              </a:ext>
            </a:extLst>
          </p:cNvPr>
          <p:cNvCxnSpPr>
            <a:cxnSpLocks/>
            <a:endCxn id="5" idx="0"/>
          </p:cNvCxnSpPr>
          <p:nvPr/>
        </p:nvCxnSpPr>
        <p:spPr>
          <a:xfrm>
            <a:off x="1604975" y="2239535"/>
            <a:ext cx="2" cy="873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9842467-0A51-B127-E5B3-8C3DBE7AF4F2}"/>
              </a:ext>
            </a:extLst>
          </p:cNvPr>
          <p:cNvSpPr/>
          <p:nvPr/>
        </p:nvSpPr>
        <p:spPr>
          <a:xfrm>
            <a:off x="3407266" y="1343844"/>
            <a:ext cx="2209763" cy="33855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cxnSp>
        <p:nvCxnSpPr>
          <p:cNvPr id="26" name="Connecteur droit 25">
            <a:extLst>
              <a:ext uri="{FF2B5EF4-FFF2-40B4-BE49-F238E27FC236}">
                <a16:creationId xmlns:a16="http://schemas.microsoft.com/office/drawing/2014/main" id="{567FA7BF-DE5C-6899-2B0F-C9854DAB70C2}"/>
              </a:ext>
            </a:extLst>
          </p:cNvPr>
          <p:cNvCxnSpPr>
            <a:cxnSpLocks/>
          </p:cNvCxnSpPr>
          <p:nvPr/>
        </p:nvCxnSpPr>
        <p:spPr>
          <a:xfrm>
            <a:off x="4260501" y="2069960"/>
            <a:ext cx="964642"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28" name="Connecteur droit 27">
            <a:extLst>
              <a:ext uri="{FF2B5EF4-FFF2-40B4-BE49-F238E27FC236}">
                <a16:creationId xmlns:a16="http://schemas.microsoft.com/office/drawing/2014/main" id="{34A1235A-AA1A-412B-4ED0-516AF88158BE}"/>
              </a:ext>
            </a:extLst>
          </p:cNvPr>
          <p:cNvCxnSpPr>
            <a:cxnSpLocks/>
          </p:cNvCxnSpPr>
          <p:nvPr/>
        </p:nvCxnSpPr>
        <p:spPr>
          <a:xfrm>
            <a:off x="6754167" y="1934835"/>
            <a:ext cx="1716594"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30" name="Google Shape;1576;p38">
            <a:extLst>
              <a:ext uri="{FF2B5EF4-FFF2-40B4-BE49-F238E27FC236}">
                <a16:creationId xmlns:a16="http://schemas.microsoft.com/office/drawing/2014/main" id="{864D1EA3-E2E8-98DB-7D7A-DECCBEE38395}"/>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spTree>
    <p:extLst>
      <p:ext uri="{BB962C8B-B14F-4D97-AF65-F5344CB8AC3E}">
        <p14:creationId xmlns:p14="http://schemas.microsoft.com/office/powerpoint/2010/main" val="285472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sp>
        <p:nvSpPr>
          <p:cNvPr id="12" name="ZoneTexte 11">
            <a:extLst>
              <a:ext uri="{FF2B5EF4-FFF2-40B4-BE49-F238E27FC236}">
                <a16:creationId xmlns:a16="http://schemas.microsoft.com/office/drawing/2014/main" id="{01992C54-E477-0BBE-258E-3989AD5F75E2}"/>
              </a:ext>
            </a:extLst>
          </p:cNvPr>
          <p:cNvSpPr txBox="1"/>
          <p:nvPr/>
        </p:nvSpPr>
        <p:spPr>
          <a:xfrm>
            <a:off x="4993973" y="560177"/>
            <a:ext cx="3135488" cy="1323439"/>
          </a:xfrm>
          <a:prstGeom prst="rect">
            <a:avLst/>
          </a:prstGeom>
          <a:noFill/>
        </p:spPr>
        <p:txBody>
          <a:bodyPr wrap="square">
            <a:spAutoFit/>
          </a:bodyPr>
          <a:lstStyle/>
          <a:p>
            <a:pPr algn="ctr"/>
            <a:r>
              <a:rPr lang="fr-FR" sz="1600" dirty="0">
                <a:solidFill>
                  <a:schemeClr val="dk1"/>
                </a:solidFill>
                <a:latin typeface="Verdana" panose="020B0604030504040204" pitchFamily="34" charset="0"/>
                <a:ea typeface="Verdana" panose="020B0604030504040204" pitchFamily="34" charset="0"/>
                <a:cs typeface="Archivo Light"/>
              </a:rPr>
              <a:t>Vous pouvez tester si le serveur de base de données fonctionne correctement en créant une base de données de test.</a:t>
            </a:r>
            <a:endParaRPr lang="ar-MA" sz="1600" dirty="0">
              <a:solidFill>
                <a:schemeClr val="dk1"/>
              </a:solidFill>
              <a:latin typeface="Verdana" panose="020B0604030504040204" pitchFamily="34" charset="0"/>
              <a:ea typeface="Verdana" panose="020B0604030504040204" pitchFamily="34" charset="0"/>
            </a:endParaRPr>
          </a:p>
        </p:txBody>
      </p:sp>
      <p:sp>
        <p:nvSpPr>
          <p:cNvPr id="2" name="Google Shape;1576;p38">
            <a:extLst>
              <a:ext uri="{FF2B5EF4-FFF2-40B4-BE49-F238E27FC236}">
                <a16:creationId xmlns:a16="http://schemas.microsoft.com/office/drawing/2014/main" id="{0E86F47B-430B-EED3-77D8-CE8B7E826794}"/>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pic>
        <p:nvPicPr>
          <p:cNvPr id="8" name="Image 7">
            <a:extLst>
              <a:ext uri="{FF2B5EF4-FFF2-40B4-BE49-F238E27FC236}">
                <a16:creationId xmlns:a16="http://schemas.microsoft.com/office/drawing/2014/main" id="{DDAC9F3D-7036-5762-D2E3-A05A32BFF944}"/>
              </a:ext>
            </a:extLst>
          </p:cNvPr>
          <p:cNvPicPr>
            <a:picLocks noChangeAspect="1"/>
          </p:cNvPicPr>
          <p:nvPr/>
        </p:nvPicPr>
        <p:blipFill rotWithShape="1">
          <a:blip r:embed="rId3"/>
          <a:srcRect t="13070" r="27692" b="25361"/>
          <a:stretch/>
        </p:blipFill>
        <p:spPr>
          <a:xfrm>
            <a:off x="3614719" y="2003321"/>
            <a:ext cx="5464310" cy="2615894"/>
          </a:xfrm>
          <a:prstGeom prst="rect">
            <a:avLst/>
          </a:prstGeom>
        </p:spPr>
      </p:pic>
      <p:sp>
        <p:nvSpPr>
          <p:cNvPr id="13" name="Rectangle 12">
            <a:extLst>
              <a:ext uri="{FF2B5EF4-FFF2-40B4-BE49-F238E27FC236}">
                <a16:creationId xmlns:a16="http://schemas.microsoft.com/office/drawing/2014/main" id="{B9EAE59B-0365-576D-3323-6F8EC7F90014}"/>
              </a:ext>
            </a:extLst>
          </p:cNvPr>
          <p:cNvSpPr/>
          <p:nvPr/>
        </p:nvSpPr>
        <p:spPr>
          <a:xfrm>
            <a:off x="3730827" y="2242731"/>
            <a:ext cx="1416875" cy="1808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cxnSp>
        <p:nvCxnSpPr>
          <p:cNvPr id="15" name="Connecteur droit avec flèche 14">
            <a:extLst>
              <a:ext uri="{FF2B5EF4-FFF2-40B4-BE49-F238E27FC236}">
                <a16:creationId xmlns:a16="http://schemas.microsoft.com/office/drawing/2014/main" id="{1A97FC13-7D5C-B7AF-1B8D-2FC6C0EDC4C7}"/>
              </a:ext>
            </a:extLst>
          </p:cNvPr>
          <p:cNvCxnSpPr>
            <a:cxnSpLocks/>
            <a:stCxn id="13" idx="1"/>
            <a:endCxn id="18" idx="3"/>
          </p:cNvCxnSpPr>
          <p:nvPr/>
        </p:nvCxnSpPr>
        <p:spPr>
          <a:xfrm flipH="1">
            <a:off x="2743589" y="2333167"/>
            <a:ext cx="987238" cy="138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5EF44C73-D7B1-C300-2C1A-85F00F91A696}"/>
              </a:ext>
            </a:extLst>
          </p:cNvPr>
          <p:cNvPicPr>
            <a:picLocks noChangeAspect="1"/>
          </p:cNvPicPr>
          <p:nvPr/>
        </p:nvPicPr>
        <p:blipFill rotWithShape="1">
          <a:blip r:embed="rId3"/>
          <a:srcRect t="13070" r="81251" b="73609"/>
          <a:stretch/>
        </p:blipFill>
        <p:spPr>
          <a:xfrm>
            <a:off x="683457" y="2059815"/>
            <a:ext cx="2060132" cy="822913"/>
          </a:xfrm>
          <a:prstGeom prst="rect">
            <a:avLst/>
          </a:prstGeom>
          <a:ln>
            <a:solidFill>
              <a:srgbClr val="FF0000"/>
            </a:solidFill>
          </a:ln>
        </p:spPr>
      </p:pic>
      <p:sp>
        <p:nvSpPr>
          <p:cNvPr id="23" name="ZoneTexte 22">
            <a:extLst>
              <a:ext uri="{FF2B5EF4-FFF2-40B4-BE49-F238E27FC236}">
                <a16:creationId xmlns:a16="http://schemas.microsoft.com/office/drawing/2014/main" id="{6164F072-A633-BC7F-1AA4-E8D0320B6A58}"/>
              </a:ext>
            </a:extLst>
          </p:cNvPr>
          <p:cNvSpPr txBox="1"/>
          <p:nvPr/>
        </p:nvSpPr>
        <p:spPr>
          <a:xfrm>
            <a:off x="367162" y="1346854"/>
            <a:ext cx="3472263" cy="584775"/>
          </a:xfrm>
          <a:prstGeom prst="rect">
            <a:avLst/>
          </a:prstGeom>
          <a:noFill/>
        </p:spPr>
        <p:txBody>
          <a:bodyPr wrap="square">
            <a:spAutoFit/>
          </a:bodyPr>
          <a:lstStyle/>
          <a:p>
            <a:r>
              <a:rPr lang="fr-FR" sz="1600" dirty="0">
                <a:solidFill>
                  <a:schemeClr val="dk1"/>
                </a:solidFill>
                <a:latin typeface="Verdana" panose="020B0604030504040204" pitchFamily="34" charset="0"/>
                <a:ea typeface="Verdana" panose="020B0604030504040204" pitchFamily="34" charset="0"/>
                <a:cs typeface="Archivo Light"/>
              </a:rPr>
              <a:t>Connectez-vous à votre serveur MySQL en utilisant</a:t>
            </a:r>
            <a:r>
              <a:rPr lang="en-US" sz="1600" dirty="0">
                <a:solidFill>
                  <a:schemeClr val="dk1"/>
                </a:solidFill>
                <a:latin typeface="Verdana" panose="020B0604030504040204" pitchFamily="34" charset="0"/>
                <a:ea typeface="Verdana" panose="020B0604030504040204" pitchFamily="34" charset="0"/>
                <a:cs typeface="Archivo Light"/>
              </a:rPr>
              <a:t>:</a:t>
            </a:r>
            <a:endParaRPr lang="ar-MA" sz="1600" dirty="0">
              <a:solidFill>
                <a:schemeClr val="dk1"/>
              </a:solidFill>
              <a:latin typeface="Verdana" panose="020B0604030504040204" pitchFamily="34" charset="0"/>
              <a:ea typeface="Verdana" panose="020B0604030504040204" pitchFamily="34" charset="0"/>
            </a:endParaRPr>
          </a:p>
        </p:txBody>
      </p:sp>
      <p:sp>
        <p:nvSpPr>
          <p:cNvPr id="34" name="ZoneTexte 33">
            <a:extLst>
              <a:ext uri="{FF2B5EF4-FFF2-40B4-BE49-F238E27FC236}">
                <a16:creationId xmlns:a16="http://schemas.microsoft.com/office/drawing/2014/main" id="{47E98A7F-6BB1-8EF4-C261-CF125D28A173}"/>
              </a:ext>
            </a:extLst>
          </p:cNvPr>
          <p:cNvSpPr txBox="1"/>
          <p:nvPr/>
        </p:nvSpPr>
        <p:spPr>
          <a:xfrm>
            <a:off x="367162" y="2972016"/>
            <a:ext cx="3381515" cy="830997"/>
          </a:xfrm>
          <a:prstGeom prst="rect">
            <a:avLst/>
          </a:prstGeom>
          <a:noFill/>
        </p:spPr>
        <p:txBody>
          <a:bodyPr wrap="square">
            <a:spAutoFit/>
          </a:bodyPr>
          <a:lstStyle/>
          <a:p>
            <a:pPr algn="l"/>
            <a:r>
              <a:rPr lang="fr-FR" sz="1600" dirty="0">
                <a:solidFill>
                  <a:schemeClr val="dk1"/>
                </a:solidFill>
                <a:latin typeface="Verdana" panose="020B0604030504040204" pitchFamily="34" charset="0"/>
                <a:ea typeface="Verdana" panose="020B0604030504040204" pitchFamily="34" charset="0"/>
                <a:cs typeface="Archivo Light"/>
              </a:rPr>
              <a:t>Entrez votre mot de passe MySQL lorsque vous y êtes invité.</a:t>
            </a:r>
          </a:p>
        </p:txBody>
      </p:sp>
    </p:spTree>
    <p:extLst>
      <p:ext uri="{BB962C8B-B14F-4D97-AF65-F5344CB8AC3E}">
        <p14:creationId xmlns:p14="http://schemas.microsoft.com/office/powerpoint/2010/main" val="1782895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2" name="Google Shape;1576;p38">
            <a:extLst>
              <a:ext uri="{FF2B5EF4-FFF2-40B4-BE49-F238E27FC236}">
                <a16:creationId xmlns:a16="http://schemas.microsoft.com/office/drawing/2014/main" id="{0E86F47B-430B-EED3-77D8-CE8B7E826794}"/>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sym typeface="Orbitron"/>
              </a:rPr>
              <a:t>La gestion des services MySQL</a:t>
            </a:r>
          </a:p>
        </p:txBody>
      </p:sp>
      <p:pic>
        <p:nvPicPr>
          <p:cNvPr id="4" name="Image 3">
            <a:extLst>
              <a:ext uri="{FF2B5EF4-FFF2-40B4-BE49-F238E27FC236}">
                <a16:creationId xmlns:a16="http://schemas.microsoft.com/office/drawing/2014/main" id="{7810A06C-C994-DFE1-38FF-94CC0EA3E339}"/>
              </a:ext>
            </a:extLst>
          </p:cNvPr>
          <p:cNvPicPr>
            <a:picLocks noChangeAspect="1"/>
          </p:cNvPicPr>
          <p:nvPr/>
        </p:nvPicPr>
        <p:blipFill>
          <a:blip r:embed="rId3"/>
          <a:stretch>
            <a:fillRect/>
          </a:stretch>
        </p:blipFill>
        <p:spPr>
          <a:xfrm>
            <a:off x="3947009" y="0"/>
            <a:ext cx="5122514" cy="4666196"/>
          </a:xfrm>
          <a:prstGeom prst="rect">
            <a:avLst/>
          </a:prstGeom>
        </p:spPr>
      </p:pic>
      <p:cxnSp>
        <p:nvCxnSpPr>
          <p:cNvPr id="7" name="Connecteur droit 6">
            <a:extLst>
              <a:ext uri="{FF2B5EF4-FFF2-40B4-BE49-F238E27FC236}">
                <a16:creationId xmlns:a16="http://schemas.microsoft.com/office/drawing/2014/main" id="{BBA130F4-9EEB-2342-FB61-0B01EFD0734F}"/>
              </a:ext>
            </a:extLst>
          </p:cNvPr>
          <p:cNvCxnSpPr>
            <a:cxnSpLocks/>
          </p:cNvCxnSpPr>
          <p:nvPr/>
        </p:nvCxnSpPr>
        <p:spPr>
          <a:xfrm>
            <a:off x="3641315" y="262528"/>
            <a:ext cx="256856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FEAD3028-1F6C-473E-A1FD-376CA58DDE93}"/>
              </a:ext>
            </a:extLst>
          </p:cNvPr>
          <p:cNvSpPr txBox="1"/>
          <p:nvPr/>
        </p:nvSpPr>
        <p:spPr>
          <a:xfrm>
            <a:off x="1205194" y="115715"/>
            <a:ext cx="2436121" cy="5232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fr-FR" dirty="0">
                <a:solidFill>
                  <a:schemeClr val="dk1"/>
                </a:solidFill>
                <a:latin typeface="Verdana" panose="020B0604030504040204" pitchFamily="34" charset="0"/>
                <a:ea typeface="Verdana" panose="020B0604030504040204" pitchFamily="34" charset="0"/>
                <a:cs typeface="Archivo Light"/>
              </a:rPr>
              <a:t>Pour créer une nouvelle base de données de test</a:t>
            </a:r>
            <a:endParaRPr lang="ar-MA" dirty="0">
              <a:solidFill>
                <a:schemeClr val="dk1"/>
              </a:solidFill>
              <a:latin typeface="Verdana" panose="020B0604030504040204" pitchFamily="34" charset="0"/>
              <a:ea typeface="Verdana" panose="020B0604030504040204" pitchFamily="34" charset="0"/>
            </a:endParaRPr>
          </a:p>
        </p:txBody>
      </p:sp>
      <p:cxnSp>
        <p:nvCxnSpPr>
          <p:cNvPr id="25" name="Connecteur droit 24">
            <a:extLst>
              <a:ext uri="{FF2B5EF4-FFF2-40B4-BE49-F238E27FC236}">
                <a16:creationId xmlns:a16="http://schemas.microsoft.com/office/drawing/2014/main" id="{77CEAA66-3996-2272-C4DF-E4513E9EF191}"/>
              </a:ext>
            </a:extLst>
          </p:cNvPr>
          <p:cNvCxnSpPr>
            <a:cxnSpLocks/>
          </p:cNvCxnSpPr>
          <p:nvPr/>
        </p:nvCxnSpPr>
        <p:spPr>
          <a:xfrm>
            <a:off x="3641315" y="966833"/>
            <a:ext cx="201807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40128064-EF06-776C-950F-4A75607964E5}"/>
              </a:ext>
            </a:extLst>
          </p:cNvPr>
          <p:cNvSpPr txBox="1"/>
          <p:nvPr/>
        </p:nvSpPr>
        <p:spPr>
          <a:xfrm>
            <a:off x="1223978" y="820020"/>
            <a:ext cx="2417337" cy="73866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fr-FR" dirty="0">
                <a:solidFill>
                  <a:schemeClr val="dk1"/>
                </a:solidFill>
                <a:latin typeface="Verdana" panose="020B0604030504040204" pitchFamily="34" charset="0"/>
                <a:ea typeface="Verdana" panose="020B0604030504040204" pitchFamily="34" charset="0"/>
                <a:cs typeface="Archivo Light"/>
              </a:rPr>
              <a:t>Pour vérifier que la base de données a été créée avec succès</a:t>
            </a:r>
            <a:endParaRPr lang="ar-MA" dirty="0">
              <a:solidFill>
                <a:schemeClr val="dk1"/>
              </a:solidFill>
              <a:latin typeface="Verdana" panose="020B0604030504040204" pitchFamily="34" charset="0"/>
              <a:ea typeface="Verdana" panose="020B0604030504040204" pitchFamily="34" charset="0"/>
            </a:endParaRPr>
          </a:p>
        </p:txBody>
      </p:sp>
      <p:cxnSp>
        <p:nvCxnSpPr>
          <p:cNvPr id="27" name="Connecteur droit 26">
            <a:extLst>
              <a:ext uri="{FF2B5EF4-FFF2-40B4-BE49-F238E27FC236}">
                <a16:creationId xmlns:a16="http://schemas.microsoft.com/office/drawing/2014/main" id="{DBE7B1C4-BA18-EE45-E1AB-3CE6946D7390}"/>
              </a:ext>
            </a:extLst>
          </p:cNvPr>
          <p:cNvCxnSpPr>
            <a:cxnSpLocks/>
          </p:cNvCxnSpPr>
          <p:nvPr/>
        </p:nvCxnSpPr>
        <p:spPr>
          <a:xfrm>
            <a:off x="3641315" y="3650298"/>
            <a:ext cx="242788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9A8417B-EBB5-4D80-D863-BE4EF4519E5F}"/>
              </a:ext>
            </a:extLst>
          </p:cNvPr>
          <p:cNvSpPr txBox="1"/>
          <p:nvPr/>
        </p:nvSpPr>
        <p:spPr>
          <a:xfrm>
            <a:off x="1223978" y="3503485"/>
            <a:ext cx="2417337" cy="5232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fr-FR" dirty="0">
                <a:solidFill>
                  <a:schemeClr val="dk1"/>
                </a:solidFill>
                <a:latin typeface="Verdana" panose="020B0604030504040204" pitchFamily="34" charset="0"/>
                <a:ea typeface="Verdana" panose="020B0604030504040204" pitchFamily="34" charset="0"/>
                <a:cs typeface="Archivo Light"/>
              </a:rPr>
              <a:t>Pour supprimer la base de données de test</a:t>
            </a:r>
            <a:endParaRPr lang="ar-MA" dirty="0">
              <a:solidFill>
                <a:schemeClr val="dk1"/>
              </a:solidFill>
              <a:latin typeface="Verdana" panose="020B0604030504040204" pitchFamily="34" charset="0"/>
              <a:ea typeface="Verdana" panose="020B0604030504040204" pitchFamily="34" charset="0"/>
            </a:endParaRPr>
          </a:p>
        </p:txBody>
      </p:sp>
      <p:sp>
        <p:nvSpPr>
          <p:cNvPr id="31" name="Ellipse 30">
            <a:extLst>
              <a:ext uri="{FF2B5EF4-FFF2-40B4-BE49-F238E27FC236}">
                <a16:creationId xmlns:a16="http://schemas.microsoft.com/office/drawing/2014/main" id="{57819B10-1B74-C428-B2F8-9404B74D97B5}"/>
              </a:ext>
            </a:extLst>
          </p:cNvPr>
          <p:cNvSpPr/>
          <p:nvPr/>
        </p:nvSpPr>
        <p:spPr>
          <a:xfrm>
            <a:off x="4491613" y="4097619"/>
            <a:ext cx="381838" cy="27190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1" anchor="ctr"/>
          <a:lstStyle/>
          <a:p>
            <a:pPr algn="ctr"/>
            <a:endParaRPr lang="ar-MA"/>
          </a:p>
        </p:txBody>
      </p:sp>
      <p:cxnSp>
        <p:nvCxnSpPr>
          <p:cNvPr id="33" name="Connecteur droit 32">
            <a:extLst>
              <a:ext uri="{FF2B5EF4-FFF2-40B4-BE49-F238E27FC236}">
                <a16:creationId xmlns:a16="http://schemas.microsoft.com/office/drawing/2014/main" id="{62A63936-931C-C510-2C7E-0DE82BB1E58E}"/>
              </a:ext>
            </a:extLst>
          </p:cNvPr>
          <p:cNvCxnSpPr>
            <a:cxnSpLocks/>
            <a:stCxn id="31" idx="6"/>
          </p:cNvCxnSpPr>
          <p:nvPr/>
        </p:nvCxnSpPr>
        <p:spPr>
          <a:xfrm>
            <a:off x="4873451" y="4233569"/>
            <a:ext cx="15173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A3D67799-95E0-EB48-DF23-17A147B57CD7}"/>
              </a:ext>
            </a:extLst>
          </p:cNvPr>
          <p:cNvSpPr txBox="1"/>
          <p:nvPr/>
        </p:nvSpPr>
        <p:spPr>
          <a:xfrm>
            <a:off x="6390751" y="4078523"/>
            <a:ext cx="884255" cy="30777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pPr algn="ctr"/>
            <a:r>
              <a:rPr lang="en-US" dirty="0">
                <a:solidFill>
                  <a:schemeClr val="dk1"/>
                </a:solidFill>
                <a:latin typeface="Verdana" panose="020B0604030504040204" pitchFamily="34" charset="0"/>
                <a:ea typeface="Verdana" panose="020B0604030504040204" pitchFamily="34" charset="0"/>
                <a:cs typeface="Archivo Light"/>
              </a:rPr>
              <a:t>Quitter</a:t>
            </a:r>
            <a:endParaRPr lang="ar-MA" dirty="0">
              <a:solidFill>
                <a:schemeClr val="dk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32905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916451" y="1448666"/>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5" name="Google Shape;1575;p38"/>
          <p:cNvSpPr txBox="1">
            <a:spLocks noGrp="1"/>
          </p:cNvSpPr>
          <p:nvPr>
            <p:ph type="title"/>
          </p:nvPr>
        </p:nvSpPr>
        <p:spPr>
          <a:xfrm>
            <a:off x="44924" y="1448666"/>
            <a:ext cx="6648658" cy="1475255"/>
          </a:xfrm>
          <a:prstGeom prst="rect">
            <a:avLst/>
          </a:prstGeom>
        </p:spPr>
        <p:txBody>
          <a:bodyPr spcFirstLastPara="1" wrap="square" lIns="91425" tIns="91425" rIns="91425" bIns="91425" anchor="ctr" anchorCtr="0">
            <a:noAutofit/>
          </a:bodyPr>
          <a:lstStyle/>
          <a:p>
            <a:r>
              <a:rPr lang="en-US" sz="4800" dirty="0"/>
              <a:t>Configuration des ports MYSQL</a:t>
            </a:r>
            <a:endParaRPr dirty="0"/>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Configuration des ports MYSQL</a:t>
            </a:r>
            <a:endParaRPr lang="en-US" dirty="0">
              <a:solidFill>
                <a:schemeClr val="tx1">
                  <a:lumMod val="85000"/>
                </a:schemeClr>
              </a:solidFill>
              <a:sym typeface="Orbitron"/>
            </a:endParaRPr>
          </a:p>
        </p:txBody>
      </p:sp>
      <p:grpSp>
        <p:nvGrpSpPr>
          <p:cNvPr id="2" name="Google Shape;9183;p79">
            <a:extLst>
              <a:ext uri="{FF2B5EF4-FFF2-40B4-BE49-F238E27FC236}">
                <a16:creationId xmlns:a16="http://schemas.microsoft.com/office/drawing/2014/main" id="{695BFDAE-794B-BD25-5A60-73860F80A8A0}"/>
              </a:ext>
            </a:extLst>
          </p:cNvPr>
          <p:cNvGrpSpPr/>
          <p:nvPr/>
        </p:nvGrpSpPr>
        <p:grpSpPr>
          <a:xfrm>
            <a:off x="7370927" y="1886761"/>
            <a:ext cx="630192" cy="599064"/>
            <a:chOff x="-32576675" y="3944600"/>
            <a:chExt cx="307200" cy="292025"/>
          </a:xfrm>
          <a:solidFill>
            <a:srgbClr val="92F7FF"/>
          </a:solidFill>
        </p:grpSpPr>
        <p:sp>
          <p:nvSpPr>
            <p:cNvPr id="3" name="Google Shape;9184;p79">
              <a:extLst>
                <a:ext uri="{FF2B5EF4-FFF2-40B4-BE49-F238E27FC236}">
                  <a16:creationId xmlns:a16="http://schemas.microsoft.com/office/drawing/2014/main" id="{BA34B841-0C00-30E8-DA4D-8E5168E161FC}"/>
                </a:ext>
              </a:extLst>
            </p:cNvPr>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85;p79">
              <a:extLst>
                <a:ext uri="{FF2B5EF4-FFF2-40B4-BE49-F238E27FC236}">
                  <a16:creationId xmlns:a16="http://schemas.microsoft.com/office/drawing/2014/main" id="{9235370C-50A8-B5F5-CF2B-75533F54A64B}"/>
                </a:ext>
              </a:extLst>
            </p:cNvPr>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576;p38">
            <a:extLst>
              <a:ext uri="{FF2B5EF4-FFF2-40B4-BE49-F238E27FC236}">
                <a16:creationId xmlns:a16="http://schemas.microsoft.com/office/drawing/2014/main" id="{7022FF9B-31EA-65AF-8B46-0E9D05324859}"/>
              </a:ext>
            </a:extLst>
          </p:cNvPr>
          <p:cNvSpPr txBox="1">
            <a:spLocks noGrp="1"/>
          </p:cNvSpPr>
          <p:nvPr>
            <p:ph type="subTitle" idx="1"/>
          </p:nvPr>
        </p:nvSpPr>
        <p:spPr>
          <a:xfrm>
            <a:off x="556095" y="3032949"/>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Suivez les étapes…</a:t>
            </a:r>
          </a:p>
        </p:txBody>
      </p:sp>
    </p:spTree>
    <p:extLst>
      <p:ext uri="{BB962C8B-B14F-4D97-AF65-F5344CB8AC3E}">
        <p14:creationId xmlns:p14="http://schemas.microsoft.com/office/powerpoint/2010/main" val="1011557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68;p41">
            <a:extLst>
              <a:ext uri="{FF2B5EF4-FFF2-40B4-BE49-F238E27FC236}">
                <a16:creationId xmlns:a16="http://schemas.microsoft.com/office/drawing/2014/main" id="{E60AE950-7DEC-28DF-EA22-F830333C4C3C}"/>
              </a:ext>
            </a:extLst>
          </p:cNvPr>
          <p:cNvSpPr/>
          <p:nvPr/>
        </p:nvSpPr>
        <p:spPr>
          <a:xfrm>
            <a:off x="1098527" y="584013"/>
            <a:ext cx="7089576" cy="3679115"/>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algn="ctr">
              <a:lnSpc>
                <a:spcPct val="150000"/>
              </a:lnSpc>
              <a:spcAft>
                <a:spcPts val="2400"/>
              </a:spcAft>
              <a:buClr>
                <a:srgbClr val="92F7FF"/>
              </a:buClr>
              <a:buSzPct val="150000"/>
            </a:pPr>
            <a:r>
              <a:rPr lang="fr-FR" sz="1800" dirty="0">
                <a:solidFill>
                  <a:srgbClr val="FFFFFF"/>
                </a:solidFill>
                <a:latin typeface="Verdana" panose="020B0604030504040204" pitchFamily="34" charset="0"/>
                <a:ea typeface="Verdana" panose="020B0604030504040204" pitchFamily="34" charset="0"/>
              </a:rPr>
              <a:t>Le port par défaut pour MySQL sur Kali Linux est le 3306. Pour vérifier le port, vous pouvez utiliser la commande "</a:t>
            </a:r>
            <a:r>
              <a:rPr lang="fr-FR" sz="1800" dirty="0">
                <a:solidFill>
                  <a:srgbClr val="92D050"/>
                </a:solidFill>
                <a:latin typeface="Verdana" panose="020B0604030504040204" pitchFamily="34" charset="0"/>
                <a:ea typeface="Verdana" panose="020B0604030504040204" pitchFamily="34" charset="0"/>
              </a:rPr>
              <a:t>netstat -an | grep 3306</a:t>
            </a:r>
            <a:r>
              <a:rPr lang="fr-FR" sz="1800" dirty="0">
                <a:solidFill>
                  <a:srgbClr val="FFFFFF"/>
                </a:solidFill>
                <a:latin typeface="Verdana" panose="020B0604030504040204" pitchFamily="34" charset="0"/>
                <a:ea typeface="Verdana" panose="020B0604030504040204" pitchFamily="34" charset="0"/>
              </a:rPr>
              <a:t>".</a:t>
            </a:r>
            <a:endParaRPr lang="ar-MA" sz="1800" dirty="0">
              <a:solidFill>
                <a:srgbClr val="FFFFFF"/>
              </a:solidFill>
              <a:latin typeface="Verdana" panose="020B0604030504040204" pitchFamily="34" charset="0"/>
              <a:ea typeface="Verdana" panose="020B0604030504040204" pitchFamily="34" charset="0"/>
            </a:endParaRPr>
          </a:p>
        </p:txBody>
      </p:sp>
      <p:sp>
        <p:nvSpPr>
          <p:cNvPr id="3" name="Google Shape;1576;p38">
            <a:extLst>
              <a:ext uri="{FF2B5EF4-FFF2-40B4-BE49-F238E27FC236}">
                <a16:creationId xmlns:a16="http://schemas.microsoft.com/office/drawing/2014/main" id="{A50EEEE1-EA29-B480-FF79-00A986CB9B22}"/>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Configuration des ports MYSQL</a:t>
            </a:r>
            <a:endParaRPr lang="en-US" dirty="0">
              <a:solidFill>
                <a:schemeClr val="tx1">
                  <a:lumMod val="85000"/>
                </a:schemeClr>
              </a:solidFill>
              <a:sym typeface="Orbitron"/>
            </a:endParaRPr>
          </a:p>
        </p:txBody>
      </p:sp>
      <p:grpSp>
        <p:nvGrpSpPr>
          <p:cNvPr id="6" name="Google Shape;2566;p57">
            <a:extLst>
              <a:ext uri="{FF2B5EF4-FFF2-40B4-BE49-F238E27FC236}">
                <a16:creationId xmlns:a16="http://schemas.microsoft.com/office/drawing/2014/main" id="{7F82E213-D5EF-4AF2-91C9-8E12A6872BDB}"/>
              </a:ext>
            </a:extLst>
          </p:cNvPr>
          <p:cNvGrpSpPr/>
          <p:nvPr/>
        </p:nvGrpSpPr>
        <p:grpSpPr>
          <a:xfrm>
            <a:off x="8175657" y="162873"/>
            <a:ext cx="749797" cy="717499"/>
            <a:chOff x="1317586" y="1856572"/>
            <a:chExt cx="749797" cy="717499"/>
          </a:xfrm>
        </p:grpSpPr>
        <p:sp>
          <p:nvSpPr>
            <p:cNvPr id="7" name="Google Shape;2567;p57">
              <a:extLst>
                <a:ext uri="{FF2B5EF4-FFF2-40B4-BE49-F238E27FC236}">
                  <a16:creationId xmlns:a16="http://schemas.microsoft.com/office/drawing/2014/main" id="{D77E274E-4468-DAD8-ACBE-65D41EDD38C0}"/>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68;p57">
              <a:extLst>
                <a:ext uri="{FF2B5EF4-FFF2-40B4-BE49-F238E27FC236}">
                  <a16:creationId xmlns:a16="http://schemas.microsoft.com/office/drawing/2014/main" id="{BB8B5973-3C22-142E-7C49-787C400E84DE}"/>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597;p57">
            <a:extLst>
              <a:ext uri="{FF2B5EF4-FFF2-40B4-BE49-F238E27FC236}">
                <a16:creationId xmlns:a16="http://schemas.microsoft.com/office/drawing/2014/main" id="{0437C4A7-5F4E-F3B6-8062-A5D937726D94}"/>
              </a:ext>
            </a:extLst>
          </p:cNvPr>
          <p:cNvSpPr txBox="1"/>
          <p:nvPr/>
        </p:nvSpPr>
        <p:spPr>
          <a:xfrm>
            <a:off x="8235452" y="204145"/>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solidFill>
                <a:schemeClr val="dk1"/>
              </a:solidFill>
              <a:latin typeface="Orbitron"/>
              <a:ea typeface="Orbitron"/>
              <a:cs typeface="Orbitron"/>
              <a:sym typeface="Orbitron"/>
            </a:endParaRPr>
          </a:p>
        </p:txBody>
      </p:sp>
      <p:grpSp>
        <p:nvGrpSpPr>
          <p:cNvPr id="11" name="Google Shape;7824;p76">
            <a:extLst>
              <a:ext uri="{FF2B5EF4-FFF2-40B4-BE49-F238E27FC236}">
                <a16:creationId xmlns:a16="http://schemas.microsoft.com/office/drawing/2014/main" id="{9E0FC272-BE33-8025-6D9B-E16107F01942}"/>
              </a:ext>
            </a:extLst>
          </p:cNvPr>
          <p:cNvGrpSpPr/>
          <p:nvPr/>
        </p:nvGrpSpPr>
        <p:grpSpPr>
          <a:xfrm>
            <a:off x="8393902" y="333957"/>
            <a:ext cx="339200" cy="339271"/>
            <a:chOff x="5049725" y="2027900"/>
            <a:chExt cx="481750" cy="481850"/>
          </a:xfrm>
          <a:solidFill>
            <a:srgbClr val="92F7FF"/>
          </a:solidFill>
        </p:grpSpPr>
        <p:sp>
          <p:nvSpPr>
            <p:cNvPr id="12" name="Google Shape;7825;p76">
              <a:extLst>
                <a:ext uri="{FF2B5EF4-FFF2-40B4-BE49-F238E27FC236}">
                  <a16:creationId xmlns:a16="http://schemas.microsoft.com/office/drawing/2014/main" id="{1ED75C15-AF29-8369-B65C-4BB338B8BA93}"/>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7826;p76">
              <a:extLst>
                <a:ext uri="{FF2B5EF4-FFF2-40B4-BE49-F238E27FC236}">
                  <a16:creationId xmlns:a16="http://schemas.microsoft.com/office/drawing/2014/main" id="{E39847CB-3325-9868-3014-4E2C41D6BD2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 name="Google Shape;7827;p76">
              <a:extLst>
                <a:ext uri="{FF2B5EF4-FFF2-40B4-BE49-F238E27FC236}">
                  <a16:creationId xmlns:a16="http://schemas.microsoft.com/office/drawing/2014/main" id="{D83D813B-FFD8-93EC-2409-D5072A7CA238}"/>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7828;p76">
              <a:extLst>
                <a:ext uri="{FF2B5EF4-FFF2-40B4-BE49-F238E27FC236}">
                  <a16:creationId xmlns:a16="http://schemas.microsoft.com/office/drawing/2014/main" id="{368852FA-3D0C-AE5B-7CB3-C8DDB514681A}"/>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7829;p76">
              <a:extLst>
                <a:ext uri="{FF2B5EF4-FFF2-40B4-BE49-F238E27FC236}">
                  <a16:creationId xmlns:a16="http://schemas.microsoft.com/office/drawing/2014/main" id="{B121F30A-2509-91FA-73E3-EF9B93A413A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7830;p76">
              <a:extLst>
                <a:ext uri="{FF2B5EF4-FFF2-40B4-BE49-F238E27FC236}">
                  <a16:creationId xmlns:a16="http://schemas.microsoft.com/office/drawing/2014/main" id="{151A4A6C-2718-642E-405E-FE76B565A1A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7831;p76">
              <a:extLst>
                <a:ext uri="{FF2B5EF4-FFF2-40B4-BE49-F238E27FC236}">
                  <a16:creationId xmlns:a16="http://schemas.microsoft.com/office/drawing/2014/main" id="{127F56DE-C342-E336-C109-7BD28538EA58}"/>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7832;p76">
              <a:extLst>
                <a:ext uri="{FF2B5EF4-FFF2-40B4-BE49-F238E27FC236}">
                  <a16:creationId xmlns:a16="http://schemas.microsoft.com/office/drawing/2014/main" id="{B8F9F10B-150B-5A86-494C-E2ACEA855BE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53332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38"/>
          <p:cNvGrpSpPr/>
          <p:nvPr/>
        </p:nvGrpSpPr>
        <p:grpSpPr>
          <a:xfrm>
            <a:off x="6192970" y="1792855"/>
            <a:ext cx="1625766" cy="1554766"/>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5" name="Google Shape;1575;p38"/>
          <p:cNvSpPr txBox="1">
            <a:spLocks noGrp="1"/>
          </p:cNvSpPr>
          <p:nvPr>
            <p:ph type="title"/>
          </p:nvPr>
        </p:nvSpPr>
        <p:spPr>
          <a:xfrm>
            <a:off x="1170078" y="2124489"/>
            <a:ext cx="4126686" cy="494515"/>
          </a:xfrm>
          <a:prstGeom prst="rect">
            <a:avLst/>
          </a:prstGeom>
        </p:spPr>
        <p:txBody>
          <a:bodyPr spcFirstLastPara="1" wrap="square" lIns="91425" tIns="91425" rIns="91425" bIns="91425" anchor="ctr" anchorCtr="0">
            <a:noAutofit/>
          </a:bodyPr>
          <a:lstStyle/>
          <a:p>
            <a:r>
              <a:rPr lang="en-US" sz="4800" b="1" dirty="0">
                <a:latin typeface="Orbitron"/>
                <a:sym typeface="Orbitron"/>
              </a:rPr>
              <a:t>Installation</a:t>
            </a:r>
            <a:endParaRPr dirty="0"/>
          </a:p>
        </p:txBody>
      </p:sp>
      <p:sp>
        <p:nvSpPr>
          <p:cNvPr id="1576" name="Google Shape;1576;p38"/>
          <p:cNvSpPr txBox="1">
            <a:spLocks noGrp="1"/>
          </p:cNvSpPr>
          <p:nvPr>
            <p:ph type="subTitle" idx="1"/>
          </p:nvPr>
        </p:nvSpPr>
        <p:spPr>
          <a:xfrm>
            <a:off x="1558828" y="2893807"/>
            <a:ext cx="3880165" cy="27447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Suivez les étapes…</a:t>
            </a:r>
          </a:p>
        </p:txBody>
      </p:sp>
      <p:sp>
        <p:nvSpPr>
          <p:cNvPr id="7" name="Flèche : bas 6">
            <a:extLst>
              <a:ext uri="{FF2B5EF4-FFF2-40B4-BE49-F238E27FC236}">
                <a16:creationId xmlns:a16="http://schemas.microsoft.com/office/drawing/2014/main" id="{4A3F8608-51B3-DDCB-6F03-76303534DC26}"/>
              </a:ext>
            </a:extLst>
          </p:cNvPr>
          <p:cNvSpPr/>
          <p:nvPr/>
        </p:nvSpPr>
        <p:spPr>
          <a:xfrm>
            <a:off x="6777318" y="2151529"/>
            <a:ext cx="505609" cy="742278"/>
          </a:xfrm>
          <a:prstGeom prst="downArrow">
            <a:avLst/>
          </a:prstGeom>
          <a:solidFill>
            <a:srgbClr val="92F7FF"/>
          </a:solidFill>
          <a:ln>
            <a:solidFill>
              <a:srgbClr val="3333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spTree>
    <p:extLst>
      <p:ext uri="{BB962C8B-B14F-4D97-AF65-F5344CB8AC3E}">
        <p14:creationId xmlns:p14="http://schemas.microsoft.com/office/powerpoint/2010/main" val="1109845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76;p38">
            <a:extLst>
              <a:ext uri="{FF2B5EF4-FFF2-40B4-BE49-F238E27FC236}">
                <a16:creationId xmlns:a16="http://schemas.microsoft.com/office/drawing/2014/main" id="{B00A346F-064D-4DF4-12E2-270E870E44FF}"/>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Configuration des ports MYSQL</a:t>
            </a:r>
            <a:endParaRPr lang="en-US" dirty="0">
              <a:solidFill>
                <a:schemeClr val="tx1">
                  <a:lumMod val="85000"/>
                </a:schemeClr>
              </a:solidFill>
              <a:sym typeface="Orbitron"/>
            </a:endParaRPr>
          </a:p>
        </p:txBody>
      </p:sp>
      <p:sp>
        <p:nvSpPr>
          <p:cNvPr id="7" name="Google Shape;1768;p41">
            <a:extLst>
              <a:ext uri="{FF2B5EF4-FFF2-40B4-BE49-F238E27FC236}">
                <a16:creationId xmlns:a16="http://schemas.microsoft.com/office/drawing/2014/main" id="{1F77F75C-B78C-4EB6-3575-F3613E9E279D}"/>
              </a:ext>
            </a:extLst>
          </p:cNvPr>
          <p:cNvSpPr/>
          <p:nvPr/>
        </p:nvSpPr>
        <p:spPr>
          <a:xfrm>
            <a:off x="1098527" y="584013"/>
            <a:ext cx="7089576" cy="3679115"/>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algn="ctr">
              <a:lnSpc>
                <a:spcPct val="150000"/>
              </a:lnSpc>
              <a:spcAft>
                <a:spcPts val="2400"/>
              </a:spcAft>
              <a:buClr>
                <a:srgbClr val="92F7FF"/>
              </a:buClr>
              <a:buSzPct val="150000"/>
            </a:pPr>
            <a:r>
              <a:rPr lang="fr-FR" sz="1800" dirty="0">
                <a:solidFill>
                  <a:srgbClr val="FFFFFF"/>
                </a:solidFill>
                <a:latin typeface="Verdana" panose="020B0604030504040204" pitchFamily="34" charset="0"/>
                <a:ea typeface="Verdana" panose="020B0604030504040204" pitchFamily="34" charset="0"/>
              </a:rPr>
              <a:t>Ouvrez le fichier "my.cnf" dans un éditeur de texte en utilisant la commande suivante :</a:t>
            </a:r>
          </a:p>
          <a:p>
            <a:pPr algn="ctr">
              <a:lnSpc>
                <a:spcPct val="150000"/>
              </a:lnSpc>
              <a:spcAft>
                <a:spcPts val="2400"/>
              </a:spcAft>
              <a:buClr>
                <a:srgbClr val="92F7FF"/>
              </a:buClr>
              <a:buSzPct val="150000"/>
            </a:pPr>
            <a:r>
              <a:rPr lang="en-US" sz="1800" dirty="0">
                <a:solidFill>
                  <a:srgbClr val="92D050"/>
                </a:solidFill>
                <a:latin typeface="Verdana" panose="020B0604030504040204" pitchFamily="34" charset="0"/>
                <a:ea typeface="Verdana" panose="020B0604030504040204" pitchFamily="34" charset="0"/>
              </a:rPr>
              <a:t>sudo nano /</a:t>
            </a:r>
            <a:r>
              <a:rPr lang="en-US" sz="1800" dirty="0" err="1">
                <a:solidFill>
                  <a:srgbClr val="92D050"/>
                </a:solidFill>
                <a:latin typeface="Verdana" panose="020B0604030504040204" pitchFamily="34" charset="0"/>
                <a:ea typeface="Verdana" panose="020B0604030504040204" pitchFamily="34" charset="0"/>
              </a:rPr>
              <a:t>etc</a:t>
            </a:r>
            <a:r>
              <a:rPr lang="en-US" sz="1800" dirty="0">
                <a:solidFill>
                  <a:srgbClr val="92D050"/>
                </a:solidFill>
                <a:latin typeface="Verdana" panose="020B0604030504040204" pitchFamily="34" charset="0"/>
                <a:ea typeface="Verdana" panose="020B0604030504040204" pitchFamily="34" charset="0"/>
              </a:rPr>
              <a:t>/</a:t>
            </a:r>
            <a:r>
              <a:rPr lang="en-US" sz="1800" dirty="0" err="1">
                <a:solidFill>
                  <a:srgbClr val="92D050"/>
                </a:solidFill>
                <a:latin typeface="Verdana" panose="020B0604030504040204" pitchFamily="34" charset="0"/>
                <a:ea typeface="Verdana" panose="020B0604030504040204" pitchFamily="34" charset="0"/>
              </a:rPr>
              <a:t>mysql</a:t>
            </a:r>
            <a:r>
              <a:rPr lang="en-US" sz="1800" dirty="0">
                <a:solidFill>
                  <a:srgbClr val="92D050"/>
                </a:solidFill>
                <a:latin typeface="Verdana" panose="020B0604030504040204" pitchFamily="34" charset="0"/>
                <a:ea typeface="Verdana" panose="020B0604030504040204" pitchFamily="34" charset="0"/>
              </a:rPr>
              <a:t>/</a:t>
            </a:r>
            <a:r>
              <a:rPr lang="en-US" sz="1800" dirty="0" err="1">
                <a:solidFill>
                  <a:srgbClr val="92D050"/>
                </a:solidFill>
                <a:latin typeface="Verdana" panose="020B0604030504040204" pitchFamily="34" charset="0"/>
                <a:ea typeface="Verdana" panose="020B0604030504040204" pitchFamily="34" charset="0"/>
              </a:rPr>
              <a:t>my.cnf</a:t>
            </a:r>
            <a:endParaRPr lang="ar-MA" sz="1800" dirty="0">
              <a:solidFill>
                <a:srgbClr val="92D050"/>
              </a:solidFill>
              <a:latin typeface="Verdana" panose="020B0604030504040204" pitchFamily="34" charset="0"/>
              <a:ea typeface="Verdana" panose="020B0604030504040204" pitchFamily="34" charset="0"/>
            </a:endParaRPr>
          </a:p>
        </p:txBody>
      </p:sp>
      <p:grpSp>
        <p:nvGrpSpPr>
          <p:cNvPr id="8" name="Google Shape;2566;p57">
            <a:extLst>
              <a:ext uri="{FF2B5EF4-FFF2-40B4-BE49-F238E27FC236}">
                <a16:creationId xmlns:a16="http://schemas.microsoft.com/office/drawing/2014/main" id="{EA0C043B-073C-B746-6473-C8C6924372D0}"/>
              </a:ext>
            </a:extLst>
          </p:cNvPr>
          <p:cNvGrpSpPr/>
          <p:nvPr/>
        </p:nvGrpSpPr>
        <p:grpSpPr>
          <a:xfrm>
            <a:off x="328086" y="262528"/>
            <a:ext cx="749797" cy="717499"/>
            <a:chOff x="1317586" y="1856572"/>
            <a:chExt cx="749797" cy="717499"/>
          </a:xfrm>
        </p:grpSpPr>
        <p:sp>
          <p:nvSpPr>
            <p:cNvPr id="13" name="Google Shape;2567;p57">
              <a:extLst>
                <a:ext uri="{FF2B5EF4-FFF2-40B4-BE49-F238E27FC236}">
                  <a16:creationId xmlns:a16="http://schemas.microsoft.com/office/drawing/2014/main" id="{7E05B333-1E33-F98A-9D29-24EDDCBDDEFC}"/>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8;p57">
              <a:extLst>
                <a:ext uri="{FF2B5EF4-FFF2-40B4-BE49-F238E27FC236}">
                  <a16:creationId xmlns:a16="http://schemas.microsoft.com/office/drawing/2014/main" id="{818999C9-4CE9-0D3A-622D-D3F8BFA8B6CC}"/>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97;p57">
            <a:extLst>
              <a:ext uri="{FF2B5EF4-FFF2-40B4-BE49-F238E27FC236}">
                <a16:creationId xmlns:a16="http://schemas.microsoft.com/office/drawing/2014/main" id="{E77ACBB7-0E48-7FAB-299A-4EB23C259B72}"/>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Tree>
    <p:extLst>
      <p:ext uri="{BB962C8B-B14F-4D97-AF65-F5344CB8AC3E}">
        <p14:creationId xmlns:p14="http://schemas.microsoft.com/office/powerpoint/2010/main" val="1524616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76;p38">
            <a:extLst>
              <a:ext uri="{FF2B5EF4-FFF2-40B4-BE49-F238E27FC236}">
                <a16:creationId xmlns:a16="http://schemas.microsoft.com/office/drawing/2014/main" id="{B00A346F-064D-4DF4-12E2-270E870E44FF}"/>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Configuration des ports MYSQL</a:t>
            </a:r>
            <a:endParaRPr lang="en-US" dirty="0">
              <a:solidFill>
                <a:schemeClr val="tx1">
                  <a:lumMod val="85000"/>
                </a:schemeClr>
              </a:solidFill>
              <a:sym typeface="Orbitron"/>
            </a:endParaRPr>
          </a:p>
        </p:txBody>
      </p:sp>
      <p:sp>
        <p:nvSpPr>
          <p:cNvPr id="7" name="Google Shape;1768;p41">
            <a:extLst>
              <a:ext uri="{FF2B5EF4-FFF2-40B4-BE49-F238E27FC236}">
                <a16:creationId xmlns:a16="http://schemas.microsoft.com/office/drawing/2014/main" id="{1F77F75C-B78C-4EB6-3575-F3613E9E279D}"/>
              </a:ext>
            </a:extLst>
          </p:cNvPr>
          <p:cNvSpPr/>
          <p:nvPr/>
        </p:nvSpPr>
        <p:spPr>
          <a:xfrm>
            <a:off x="1098527" y="584013"/>
            <a:ext cx="7089576" cy="3679115"/>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marL="285750" indent="-285750" algn="l">
              <a:buClr>
                <a:srgbClr val="92F7FF"/>
              </a:buClr>
              <a:buSzPct val="150000"/>
              <a:buFont typeface="Arial" panose="020B0604020202020204" pitchFamily="34" charset="0"/>
              <a:buChar char="•"/>
            </a:pPr>
            <a:r>
              <a:rPr lang="fr-FR" sz="1800" dirty="0">
                <a:solidFill>
                  <a:srgbClr val="FFFFFF"/>
                </a:solidFill>
                <a:latin typeface="Verdana" panose="020B0604030504040204" pitchFamily="34" charset="0"/>
                <a:ea typeface="Verdana" panose="020B0604030504040204" pitchFamily="34" charset="0"/>
              </a:rPr>
              <a:t>Trouvez la ligne qui contient "port = 3306" et modifiez le numéro de port en fonction de vos besoins.</a:t>
            </a:r>
          </a:p>
          <a:p>
            <a:pPr marL="285750" indent="-285750">
              <a:buClr>
                <a:srgbClr val="92F7FF"/>
              </a:buClr>
              <a:buSzPct val="150000"/>
              <a:buFont typeface="Arial" panose="020B0604020202020204" pitchFamily="34" charset="0"/>
              <a:buChar char="•"/>
            </a:pPr>
            <a:r>
              <a:rPr lang="fr-FR" sz="1800" dirty="0">
                <a:solidFill>
                  <a:srgbClr val="FFFFFF"/>
                </a:solidFill>
                <a:latin typeface="Verdana" panose="020B0604030504040204" pitchFamily="34" charset="0"/>
                <a:ea typeface="Verdana" panose="020B0604030504040204" pitchFamily="34" charset="0"/>
              </a:rPr>
              <a:t>Enregistrez le fichier et quittez l'éditeur de texte.</a:t>
            </a:r>
          </a:p>
          <a:p>
            <a:pPr marL="285750" indent="-285750" algn="l">
              <a:buClr>
                <a:srgbClr val="92F7FF"/>
              </a:buClr>
              <a:buSzPct val="150000"/>
              <a:buFont typeface="Arial" panose="020B0604020202020204" pitchFamily="34" charset="0"/>
              <a:buChar char="•"/>
            </a:pPr>
            <a:r>
              <a:rPr lang="fr-FR" sz="1800" dirty="0">
                <a:solidFill>
                  <a:srgbClr val="FFFFFF"/>
                </a:solidFill>
                <a:latin typeface="Verdana" panose="020B0604030504040204" pitchFamily="34" charset="0"/>
                <a:ea typeface="Verdana" panose="020B0604030504040204" pitchFamily="34" charset="0"/>
              </a:rPr>
              <a:t>Redémarrez le service MySQL pour que les modifications prennent effet en utilisant la commande suivante :</a:t>
            </a:r>
          </a:p>
          <a:p>
            <a:pPr algn="ctr">
              <a:lnSpc>
                <a:spcPct val="150000"/>
              </a:lnSpc>
              <a:spcAft>
                <a:spcPts val="2400"/>
              </a:spcAft>
              <a:buClr>
                <a:srgbClr val="92F7FF"/>
              </a:buClr>
              <a:buSzPct val="150000"/>
            </a:pPr>
            <a:r>
              <a:rPr lang="en-US" sz="1800" dirty="0">
                <a:solidFill>
                  <a:srgbClr val="92D050"/>
                </a:solidFill>
                <a:latin typeface="Verdana" panose="020B0604030504040204" pitchFamily="34" charset="0"/>
                <a:ea typeface="Verdana" panose="020B0604030504040204" pitchFamily="34" charset="0"/>
              </a:rPr>
              <a:t>“sudo </a:t>
            </a:r>
            <a:r>
              <a:rPr lang="en-US" sz="1800" dirty="0" err="1">
                <a:solidFill>
                  <a:srgbClr val="92D050"/>
                </a:solidFill>
                <a:latin typeface="Verdana" panose="020B0604030504040204" pitchFamily="34" charset="0"/>
                <a:ea typeface="Verdana" panose="020B0604030504040204" pitchFamily="34" charset="0"/>
              </a:rPr>
              <a:t>systemctl</a:t>
            </a:r>
            <a:r>
              <a:rPr lang="en-US" sz="1800" dirty="0">
                <a:solidFill>
                  <a:srgbClr val="92D050"/>
                </a:solidFill>
                <a:latin typeface="Verdana" panose="020B0604030504040204" pitchFamily="34" charset="0"/>
                <a:ea typeface="Verdana" panose="020B0604030504040204" pitchFamily="34" charset="0"/>
              </a:rPr>
              <a:t> restart </a:t>
            </a:r>
            <a:r>
              <a:rPr lang="en-US" sz="1800" dirty="0" err="1">
                <a:solidFill>
                  <a:srgbClr val="92D050"/>
                </a:solidFill>
                <a:latin typeface="Verdana" panose="020B0604030504040204" pitchFamily="34" charset="0"/>
                <a:ea typeface="Verdana" panose="020B0604030504040204" pitchFamily="34" charset="0"/>
              </a:rPr>
              <a:t>mysql</a:t>
            </a:r>
            <a:r>
              <a:rPr lang="en-US" sz="1800" dirty="0">
                <a:solidFill>
                  <a:srgbClr val="92D050"/>
                </a:solidFill>
                <a:latin typeface="Verdana" panose="020B0604030504040204" pitchFamily="34" charset="0"/>
                <a:ea typeface="Verdana" panose="020B0604030504040204" pitchFamily="34" charset="0"/>
              </a:rPr>
              <a:t>”</a:t>
            </a:r>
            <a:endParaRPr lang="ar-MA" sz="1800" dirty="0">
              <a:solidFill>
                <a:srgbClr val="92D050"/>
              </a:solidFill>
              <a:latin typeface="Verdana" panose="020B0604030504040204" pitchFamily="34" charset="0"/>
              <a:ea typeface="Verdana" panose="020B0604030504040204" pitchFamily="34" charset="0"/>
            </a:endParaRPr>
          </a:p>
        </p:txBody>
      </p:sp>
      <p:grpSp>
        <p:nvGrpSpPr>
          <p:cNvPr id="8" name="Google Shape;2566;p57">
            <a:extLst>
              <a:ext uri="{FF2B5EF4-FFF2-40B4-BE49-F238E27FC236}">
                <a16:creationId xmlns:a16="http://schemas.microsoft.com/office/drawing/2014/main" id="{EA0C043B-073C-B746-6473-C8C6924372D0}"/>
              </a:ext>
            </a:extLst>
          </p:cNvPr>
          <p:cNvGrpSpPr/>
          <p:nvPr/>
        </p:nvGrpSpPr>
        <p:grpSpPr>
          <a:xfrm>
            <a:off x="328086" y="262528"/>
            <a:ext cx="749797" cy="717499"/>
            <a:chOff x="1317586" y="1856572"/>
            <a:chExt cx="749797" cy="717499"/>
          </a:xfrm>
        </p:grpSpPr>
        <p:sp>
          <p:nvSpPr>
            <p:cNvPr id="13" name="Google Shape;2567;p57">
              <a:extLst>
                <a:ext uri="{FF2B5EF4-FFF2-40B4-BE49-F238E27FC236}">
                  <a16:creationId xmlns:a16="http://schemas.microsoft.com/office/drawing/2014/main" id="{7E05B333-1E33-F98A-9D29-24EDDCBDDEFC}"/>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8;p57">
              <a:extLst>
                <a:ext uri="{FF2B5EF4-FFF2-40B4-BE49-F238E27FC236}">
                  <a16:creationId xmlns:a16="http://schemas.microsoft.com/office/drawing/2014/main" id="{818999C9-4CE9-0D3A-622D-D3F8BFA8B6CC}"/>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97;p57">
            <a:extLst>
              <a:ext uri="{FF2B5EF4-FFF2-40B4-BE49-F238E27FC236}">
                <a16:creationId xmlns:a16="http://schemas.microsoft.com/office/drawing/2014/main" id="{E77ACBB7-0E48-7FAB-299A-4EB23C259B72}"/>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3" name="Rectangle 1">
            <a:extLst>
              <a:ext uri="{FF2B5EF4-FFF2-40B4-BE49-F238E27FC236}">
                <a16:creationId xmlns:a16="http://schemas.microsoft.com/office/drawing/2014/main" id="{06B4F187-E47E-CDCF-95CC-E02AFF080386}"/>
              </a:ext>
            </a:extLst>
          </p:cNvPr>
          <p:cNvSpPr>
            <a:spLocks noChangeArrowheads="1"/>
          </p:cNvSpPr>
          <p:nvPr/>
        </p:nvSpPr>
        <p:spPr bwMode="auto">
          <a:xfrm>
            <a:off x="0" y="0"/>
            <a:ext cx="9144000" cy="0"/>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ar-MA" altLang="ar-MA"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ar-MA" altLang="ar-MA" sz="1200" b="0" i="0" u="none" strike="noStrike" cap="none" normalizeH="0" baseline="0">
                <a:ln>
                  <a:noFill/>
                </a:ln>
                <a:solidFill>
                  <a:srgbClr val="D1D5DB"/>
                </a:solidFill>
                <a:effectLst/>
                <a:latin typeface="Söhne"/>
              </a:rPr>
              <a:t>Trouvez la ligne qui contient "port = 3306" et modifiez le numéro de port en fonction de vos besoins.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ar-MA" altLang="ar-MA" sz="1200" b="0" i="0" u="none" strike="noStrike" cap="none" normalizeH="0" baseline="0">
                <a:ln>
                  <a:noFill/>
                </a:ln>
                <a:solidFill>
                  <a:srgbClr val="D1D5DB"/>
                </a:solidFill>
                <a:effectLst/>
                <a:latin typeface="Söhne"/>
              </a:rPr>
              <a:t>Enregistrez le fichier et quittez l'éditeur de texte.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ar-MA" altLang="ar-MA" sz="1200" b="0" i="0" u="none" strike="noStrike" cap="none" normalizeH="0" baseline="0">
                <a:ln>
                  <a:noFill/>
                </a:ln>
                <a:solidFill>
                  <a:srgbClr val="D1D5DB"/>
                </a:solidFill>
                <a:effectLst/>
                <a:latin typeface="Söhne"/>
              </a:rPr>
              <a:t>Redémarrez le service MySQL pour que les modifications prennent effet en utilisant la commande suivante :</a:t>
            </a:r>
            <a:endParaRPr kumimoji="0" lang="ar-MA" altLang="ar-MA" b="0" i="0" u="none" strike="noStrike" cap="none" normalizeH="0" baseline="0">
              <a:ln>
                <a:noFill/>
              </a:ln>
              <a:solidFill>
                <a:srgbClr val="D1D5DB"/>
              </a:solidFill>
              <a:effectLst/>
              <a:latin typeface="Söhne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ar-MA" altLang="ar-MA" b="0" i="0" u="none" strike="noStrike" cap="none" normalizeH="0" baseline="0">
                <a:ln>
                  <a:noFill/>
                </a:ln>
                <a:solidFill>
                  <a:srgbClr val="D1D5DB"/>
                </a:solidFill>
                <a:effectLst/>
                <a:latin typeface="Söhne"/>
              </a:rPr>
            </a:br>
            <a:endParaRPr kumimoji="0" lang="ar-MA" altLang="ar-MA" sz="1200" b="0" i="0" u="none" strike="noStrike" cap="none" normalizeH="0" baseline="0">
              <a:ln>
                <a:noFill/>
              </a:ln>
              <a:solidFill>
                <a:srgbClr val="D1D5D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MA" altLang="ar-M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657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76;p38">
            <a:extLst>
              <a:ext uri="{FF2B5EF4-FFF2-40B4-BE49-F238E27FC236}">
                <a16:creationId xmlns:a16="http://schemas.microsoft.com/office/drawing/2014/main" id="{B00A346F-064D-4DF4-12E2-270E870E44FF}"/>
              </a:ext>
            </a:extLst>
          </p:cNvPr>
          <p:cNvSpPr txBox="1">
            <a:spLocks/>
          </p:cNvSpPr>
          <p:nvPr/>
        </p:nvSpPr>
        <p:spPr>
          <a:xfrm>
            <a:off x="1267537" y="4619215"/>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Configuration des ports MYSQL</a:t>
            </a:r>
            <a:endParaRPr lang="en-US" dirty="0">
              <a:solidFill>
                <a:schemeClr val="tx1">
                  <a:lumMod val="85000"/>
                </a:schemeClr>
              </a:solidFill>
              <a:sym typeface="Orbitron"/>
            </a:endParaRPr>
          </a:p>
        </p:txBody>
      </p:sp>
      <p:sp>
        <p:nvSpPr>
          <p:cNvPr id="7" name="Google Shape;1768;p41">
            <a:extLst>
              <a:ext uri="{FF2B5EF4-FFF2-40B4-BE49-F238E27FC236}">
                <a16:creationId xmlns:a16="http://schemas.microsoft.com/office/drawing/2014/main" id="{1F77F75C-B78C-4EB6-3575-F3613E9E279D}"/>
              </a:ext>
            </a:extLst>
          </p:cNvPr>
          <p:cNvSpPr/>
          <p:nvPr/>
        </p:nvSpPr>
        <p:spPr>
          <a:xfrm>
            <a:off x="1098527" y="584013"/>
            <a:ext cx="7089576" cy="3679115"/>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algn="ctr">
              <a:lnSpc>
                <a:spcPct val="150000"/>
              </a:lnSpc>
              <a:spcAft>
                <a:spcPts val="2400"/>
              </a:spcAft>
              <a:buClr>
                <a:srgbClr val="92F7FF"/>
              </a:buClr>
              <a:buSzPct val="150000"/>
            </a:pPr>
            <a:r>
              <a:rPr lang="fr-FR" sz="1800" dirty="0">
                <a:solidFill>
                  <a:srgbClr val="FFFFFF"/>
                </a:solidFill>
                <a:latin typeface="Verdana" panose="020B0604030504040204" pitchFamily="34" charset="0"/>
                <a:ea typeface="Verdana" panose="020B0604030504040204" pitchFamily="34" charset="0"/>
              </a:rPr>
              <a:t>Pour vérifier que le nouveau port est en écoute, vous pouvez utiliser la commande suivante :</a:t>
            </a:r>
          </a:p>
          <a:p>
            <a:pPr algn="ctr">
              <a:lnSpc>
                <a:spcPct val="150000"/>
              </a:lnSpc>
              <a:spcAft>
                <a:spcPts val="2400"/>
              </a:spcAft>
              <a:buClr>
                <a:srgbClr val="92F7FF"/>
              </a:buClr>
              <a:buSzPct val="150000"/>
            </a:pPr>
            <a:r>
              <a:rPr lang="fr-FR" sz="1800" dirty="0">
                <a:solidFill>
                  <a:srgbClr val="92D050"/>
                </a:solidFill>
                <a:latin typeface="Verdana" panose="020B0604030504040204" pitchFamily="34" charset="0"/>
                <a:ea typeface="Verdana" panose="020B0604030504040204" pitchFamily="34" charset="0"/>
              </a:rPr>
              <a:t>sudo netstat -tuln | grep </a:t>
            </a:r>
            <a:r>
              <a:rPr lang="fr-FR" sz="1800" dirty="0">
                <a:solidFill>
                  <a:srgbClr val="FF0000"/>
                </a:solidFill>
                <a:latin typeface="Verdana" panose="020B0604030504040204" pitchFamily="34" charset="0"/>
                <a:ea typeface="Verdana" panose="020B0604030504040204" pitchFamily="34" charset="0"/>
              </a:rPr>
              <a:t>nouveau_port</a:t>
            </a:r>
            <a:endParaRPr lang="ar-MA" sz="1800" dirty="0">
              <a:solidFill>
                <a:srgbClr val="FF0000"/>
              </a:solidFill>
              <a:latin typeface="Verdana" panose="020B0604030504040204" pitchFamily="34" charset="0"/>
              <a:ea typeface="Verdana" panose="020B0604030504040204" pitchFamily="34" charset="0"/>
            </a:endParaRPr>
          </a:p>
        </p:txBody>
      </p:sp>
      <p:grpSp>
        <p:nvGrpSpPr>
          <p:cNvPr id="8" name="Google Shape;2566;p57">
            <a:extLst>
              <a:ext uri="{FF2B5EF4-FFF2-40B4-BE49-F238E27FC236}">
                <a16:creationId xmlns:a16="http://schemas.microsoft.com/office/drawing/2014/main" id="{EA0C043B-073C-B746-6473-C8C6924372D0}"/>
              </a:ext>
            </a:extLst>
          </p:cNvPr>
          <p:cNvGrpSpPr/>
          <p:nvPr/>
        </p:nvGrpSpPr>
        <p:grpSpPr>
          <a:xfrm>
            <a:off x="328086" y="262528"/>
            <a:ext cx="749797" cy="717499"/>
            <a:chOff x="1317586" y="1856572"/>
            <a:chExt cx="749797" cy="717499"/>
          </a:xfrm>
        </p:grpSpPr>
        <p:sp>
          <p:nvSpPr>
            <p:cNvPr id="13" name="Google Shape;2567;p57">
              <a:extLst>
                <a:ext uri="{FF2B5EF4-FFF2-40B4-BE49-F238E27FC236}">
                  <a16:creationId xmlns:a16="http://schemas.microsoft.com/office/drawing/2014/main" id="{7E05B333-1E33-F98A-9D29-24EDDCBDDEFC}"/>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8;p57">
              <a:extLst>
                <a:ext uri="{FF2B5EF4-FFF2-40B4-BE49-F238E27FC236}">
                  <a16:creationId xmlns:a16="http://schemas.microsoft.com/office/drawing/2014/main" id="{818999C9-4CE9-0D3A-622D-D3F8BFA8B6CC}"/>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97;p57">
            <a:extLst>
              <a:ext uri="{FF2B5EF4-FFF2-40B4-BE49-F238E27FC236}">
                <a16:creationId xmlns:a16="http://schemas.microsoft.com/office/drawing/2014/main" id="{E77ACBB7-0E48-7FAB-299A-4EB23C259B72}"/>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spTree>
    <p:extLst>
      <p:ext uri="{BB962C8B-B14F-4D97-AF65-F5344CB8AC3E}">
        <p14:creationId xmlns:p14="http://schemas.microsoft.com/office/powerpoint/2010/main" val="561222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3" name="Titre 2">
            <a:extLst>
              <a:ext uri="{FF2B5EF4-FFF2-40B4-BE49-F238E27FC236}">
                <a16:creationId xmlns:a16="http://schemas.microsoft.com/office/drawing/2014/main" id="{FFDF8A4F-9DA5-9788-4195-E285937E673F}"/>
              </a:ext>
            </a:extLst>
          </p:cNvPr>
          <p:cNvSpPr>
            <a:spLocks noGrp="1"/>
          </p:cNvSpPr>
          <p:nvPr>
            <p:ph type="title"/>
          </p:nvPr>
        </p:nvSpPr>
        <p:spPr>
          <a:xfrm>
            <a:off x="427381" y="1307100"/>
            <a:ext cx="5983800" cy="2529300"/>
          </a:xfrm>
        </p:spPr>
        <p:txBody>
          <a:bodyPr/>
          <a:lstStyle/>
          <a:p>
            <a:pPr algn="l"/>
            <a:r>
              <a:rPr lang="fr-FR" dirty="0"/>
              <a:t>Super</a:t>
            </a:r>
            <a:r>
              <a:rPr lang="en-US" dirty="0"/>
              <a:t>!</a:t>
            </a:r>
            <a:br>
              <a:rPr lang="en-US" dirty="0"/>
            </a:br>
            <a:r>
              <a:rPr lang="fr-FR" sz="2000" b="0" dirty="0">
                <a:latin typeface="Verdana" panose="020B0604030504040204" pitchFamily="34" charset="0"/>
                <a:ea typeface="Verdana" panose="020B0604030504040204" pitchFamily="34" charset="0"/>
                <a:cs typeface="Archivo Light"/>
                <a:sym typeface="Archivo Light"/>
              </a:rPr>
              <a:t>Merci pour votre attention.</a:t>
            </a:r>
            <a:br>
              <a:rPr lang="en-US" dirty="0"/>
            </a:br>
            <a:endParaRPr lang="ar-MA" dirty="0"/>
          </a:p>
        </p:txBody>
      </p:sp>
      <p:grpSp>
        <p:nvGrpSpPr>
          <p:cNvPr id="11" name="Google Shape;7960;p76">
            <a:extLst>
              <a:ext uri="{FF2B5EF4-FFF2-40B4-BE49-F238E27FC236}">
                <a16:creationId xmlns:a16="http://schemas.microsoft.com/office/drawing/2014/main" id="{3AD7FC3C-9F5D-1BC7-F9E9-8F24C2AC477F}"/>
              </a:ext>
            </a:extLst>
          </p:cNvPr>
          <p:cNvGrpSpPr/>
          <p:nvPr/>
        </p:nvGrpSpPr>
        <p:grpSpPr>
          <a:xfrm>
            <a:off x="5607045" y="1784268"/>
            <a:ext cx="2492496" cy="2492496"/>
            <a:chOff x="5651375" y="3806450"/>
            <a:chExt cx="481825" cy="481825"/>
          </a:xfrm>
          <a:solidFill>
            <a:srgbClr val="92F7FF"/>
          </a:solidFill>
        </p:grpSpPr>
        <p:sp>
          <p:nvSpPr>
            <p:cNvPr id="12" name="Google Shape;7961;p76">
              <a:extLst>
                <a:ext uri="{FF2B5EF4-FFF2-40B4-BE49-F238E27FC236}">
                  <a16:creationId xmlns:a16="http://schemas.microsoft.com/office/drawing/2014/main" id="{64523AD2-4F0E-592F-8CBA-8F55D86D202F}"/>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sp>
          <p:nvSpPr>
            <p:cNvPr id="16" name="Google Shape;7962;p76">
              <a:extLst>
                <a:ext uri="{FF2B5EF4-FFF2-40B4-BE49-F238E27FC236}">
                  <a16:creationId xmlns:a16="http://schemas.microsoft.com/office/drawing/2014/main" id="{D0F5E455-66CC-F692-B246-5B8F0F27354E}"/>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sp>
          <p:nvSpPr>
            <p:cNvPr id="17" name="Google Shape;7963;p76">
              <a:extLst>
                <a:ext uri="{FF2B5EF4-FFF2-40B4-BE49-F238E27FC236}">
                  <a16:creationId xmlns:a16="http://schemas.microsoft.com/office/drawing/2014/main" id="{97AA78B3-F2BD-DCB8-7CE6-63E78A60C4BE}"/>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sp>
          <p:nvSpPr>
            <p:cNvPr id="18" name="Google Shape;7964;p76">
              <a:extLst>
                <a:ext uri="{FF2B5EF4-FFF2-40B4-BE49-F238E27FC236}">
                  <a16:creationId xmlns:a16="http://schemas.microsoft.com/office/drawing/2014/main" id="{4A970D1D-3E96-D622-1809-861FBF284922}"/>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435D74"/>
                </a:solidFill>
              </a:endParaRPr>
            </a:p>
          </p:txBody>
        </p:sp>
      </p:grpSp>
      <p:grpSp>
        <p:nvGrpSpPr>
          <p:cNvPr id="4" name="Google Shape;10005;p80">
            <a:extLst>
              <a:ext uri="{FF2B5EF4-FFF2-40B4-BE49-F238E27FC236}">
                <a16:creationId xmlns:a16="http://schemas.microsoft.com/office/drawing/2014/main" id="{F8E7BAAF-17B5-F924-5D59-CC566AAB8C80}"/>
              </a:ext>
            </a:extLst>
          </p:cNvPr>
          <p:cNvGrpSpPr/>
          <p:nvPr/>
        </p:nvGrpSpPr>
        <p:grpSpPr>
          <a:xfrm>
            <a:off x="5823280" y="421789"/>
            <a:ext cx="2059899" cy="2014121"/>
            <a:chOff x="-13054200" y="4123927"/>
            <a:chExt cx="304808" cy="298004"/>
          </a:xfrm>
          <a:solidFill>
            <a:srgbClr val="92F7FF"/>
          </a:solidFill>
        </p:grpSpPr>
        <p:sp>
          <p:nvSpPr>
            <p:cNvPr id="5" name="Google Shape;10006;p80">
              <a:extLst>
                <a:ext uri="{FF2B5EF4-FFF2-40B4-BE49-F238E27FC236}">
                  <a16:creationId xmlns:a16="http://schemas.microsoft.com/office/drawing/2014/main" id="{D194B239-C3A4-5D3E-4B0E-E0E1AD7E3085}"/>
                </a:ext>
              </a:extLst>
            </p:cNvPr>
            <p:cNvSpPr/>
            <p:nvPr/>
          </p:nvSpPr>
          <p:spPr>
            <a:xfrm>
              <a:off x="-13003800" y="4123927"/>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 name="Google Shape;10007;p80">
              <a:extLst>
                <a:ext uri="{FF2B5EF4-FFF2-40B4-BE49-F238E27FC236}">
                  <a16:creationId xmlns:a16="http://schemas.microsoft.com/office/drawing/2014/main" id="{5E71B321-6543-156D-1147-6ED455CF1DF9}"/>
                </a:ext>
              </a:extLst>
            </p:cNvPr>
            <p:cNvSpPr/>
            <p:nvPr/>
          </p:nvSpPr>
          <p:spPr>
            <a:xfrm>
              <a:off x="-13054200" y="4291181"/>
              <a:ext cx="304808"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grpFill/>
            <a:ln>
              <a:solidFill>
                <a:srgbClr val="282689"/>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9" name="Google Shape;10008;p80">
              <a:extLst>
                <a:ext uri="{FF2B5EF4-FFF2-40B4-BE49-F238E27FC236}">
                  <a16:creationId xmlns:a16="http://schemas.microsoft.com/office/drawing/2014/main" id="{A6485ACB-8CA3-3ADE-9082-4AFA8508AF2B}"/>
                </a:ext>
              </a:extLst>
            </p:cNvPr>
            <p:cNvSpPr/>
            <p:nvPr/>
          </p:nvSpPr>
          <p:spPr>
            <a:xfrm>
              <a:off x="-12986875" y="4314262"/>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grpFill/>
            <a:ln>
              <a:solidFill>
                <a:srgbClr val="92F7FF"/>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0" name="Google Shape;10009;p80">
              <a:extLst>
                <a:ext uri="{FF2B5EF4-FFF2-40B4-BE49-F238E27FC236}">
                  <a16:creationId xmlns:a16="http://schemas.microsoft.com/office/drawing/2014/main" id="{3264ED24-0C90-0FB6-D73E-5F040BB9215A}"/>
                </a:ext>
              </a:extLst>
            </p:cNvPr>
            <p:cNvSpPr/>
            <p:nvPr/>
          </p:nvSpPr>
          <p:spPr>
            <a:xfrm>
              <a:off x="-13004200" y="4165132"/>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grpFill/>
            <a:ln>
              <a:solidFill>
                <a:srgbClr val="282689"/>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Tree>
    <p:extLst>
      <p:ext uri="{BB962C8B-B14F-4D97-AF65-F5344CB8AC3E}">
        <p14:creationId xmlns:p14="http://schemas.microsoft.com/office/powerpoint/2010/main" val="402068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1</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818990" y="431783"/>
            <a:ext cx="6286500" cy="146413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Étape 1 : Ouvrez votre navigateur et téléchargez MySQL Workbench pour votre système Linux à partir de https://dev.mysql.com/downloads/repo/apt/. Vous verrez un écran tel que celui ci-dessous puis cliquez sur le bouton Télécharger.</a:t>
            </a:r>
            <a:endParaRPr lang="en-US" sz="1600" dirty="0">
              <a:solidFill>
                <a:schemeClr val="dk1"/>
              </a:solidFill>
              <a:latin typeface="Archivo Light"/>
              <a:cs typeface="Archivo Light"/>
              <a:sym typeface="Archivo Light"/>
            </a:endParaRPr>
          </a:p>
        </p:txBody>
      </p:sp>
      <p:pic>
        <p:nvPicPr>
          <p:cNvPr id="1026" name="Picture 2" descr="Download SQL Workbench">
            <a:extLst>
              <a:ext uri="{FF2B5EF4-FFF2-40B4-BE49-F238E27FC236}">
                <a16:creationId xmlns:a16="http://schemas.microsoft.com/office/drawing/2014/main" id="{9815F933-A48F-CD66-EABA-B8F32A31B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90" y="1895916"/>
            <a:ext cx="6286500" cy="2419350"/>
          </a:xfrm>
          <a:prstGeom prst="rect">
            <a:avLst/>
          </a:prstGeom>
          <a:noFill/>
          <a:extLst>
            <a:ext uri="{909E8E84-426E-40DD-AFC4-6F175D3DCCD1}">
              <a14:hiddenFill xmlns:a14="http://schemas.microsoft.com/office/drawing/2010/main">
                <a:solidFill>
                  <a:srgbClr val="FFFFFF"/>
                </a:solidFill>
              </a14:hiddenFill>
            </a:ext>
          </a:extLst>
        </p:spPr>
      </p:pic>
      <p:sp>
        <p:nvSpPr>
          <p:cNvPr id="23" name="Flèche : bas 22">
            <a:extLst>
              <a:ext uri="{FF2B5EF4-FFF2-40B4-BE49-F238E27FC236}">
                <a16:creationId xmlns:a16="http://schemas.microsoft.com/office/drawing/2014/main" id="{9199F33D-8F39-27D0-7B6B-5292DDF89861}"/>
              </a:ext>
            </a:extLst>
          </p:cNvPr>
          <p:cNvSpPr/>
          <p:nvPr/>
        </p:nvSpPr>
        <p:spPr>
          <a:xfrm rot="2233225">
            <a:off x="7585652" y="2522458"/>
            <a:ext cx="151555" cy="66697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32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2</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5537314" y="1542420"/>
            <a:ext cx="3438489" cy="280367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Étape 2 : Après avoir cliqué sur le téléchargement, vous obtiendrez un écran de confirmation, cliquez sur </a:t>
            </a:r>
            <a:r>
              <a:rPr lang="en-US" sz="1600" dirty="0">
                <a:solidFill>
                  <a:schemeClr val="dk1"/>
                </a:solidFill>
                <a:latin typeface="Archivo Light"/>
                <a:cs typeface="Archivo Light"/>
              </a:rPr>
              <a:t> </a:t>
            </a:r>
            <a:r>
              <a:rPr lang="en-US" sz="1600" b="1" dirty="0">
                <a:solidFill>
                  <a:schemeClr val="dk1"/>
                </a:solidFill>
                <a:latin typeface="Archivo Light"/>
                <a:cs typeface="Archivo Light"/>
              </a:rPr>
              <a:t>No thanks, just start my download</a:t>
            </a:r>
            <a:r>
              <a:rPr lang="fr-FR" sz="1600" dirty="0">
                <a:solidFill>
                  <a:schemeClr val="dk1"/>
                </a:solidFill>
                <a:latin typeface="Archivo Light"/>
                <a:cs typeface="Archivo Light"/>
              </a:rPr>
              <a:t> à gauche de votre écran</a:t>
            </a:r>
            <a:endParaRPr lang="en-US" sz="1600" dirty="0">
              <a:solidFill>
                <a:schemeClr val="dk1"/>
              </a:solidFill>
              <a:latin typeface="Archivo Light"/>
              <a:cs typeface="Archivo Light"/>
              <a:sym typeface="Archivo Light"/>
            </a:endParaRPr>
          </a:p>
        </p:txBody>
      </p:sp>
      <p:pic>
        <p:nvPicPr>
          <p:cNvPr id="2050" name="Picture 2" descr="Download SQL Workbench 2">
            <a:extLst>
              <a:ext uri="{FF2B5EF4-FFF2-40B4-BE49-F238E27FC236}">
                <a16:creationId xmlns:a16="http://schemas.microsoft.com/office/drawing/2014/main" id="{C7BBE0A7-B1E8-2CA8-EEF6-D8F986D4D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86" y="1135576"/>
            <a:ext cx="5209228" cy="33149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986B177-EE71-B2D0-DA18-810695B43AB2}"/>
              </a:ext>
            </a:extLst>
          </p:cNvPr>
          <p:cNvSpPr/>
          <p:nvPr/>
        </p:nvSpPr>
        <p:spPr>
          <a:xfrm>
            <a:off x="387881" y="4159098"/>
            <a:ext cx="1914255" cy="240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èche : bas 2">
            <a:extLst>
              <a:ext uri="{FF2B5EF4-FFF2-40B4-BE49-F238E27FC236}">
                <a16:creationId xmlns:a16="http://schemas.microsoft.com/office/drawing/2014/main" id="{57349F96-0EB5-1243-817B-3B53B43AE2AC}"/>
              </a:ext>
            </a:extLst>
          </p:cNvPr>
          <p:cNvSpPr/>
          <p:nvPr/>
        </p:nvSpPr>
        <p:spPr>
          <a:xfrm rot="4618928">
            <a:off x="2593986" y="3797052"/>
            <a:ext cx="151555" cy="66697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58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3</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654658" y="517186"/>
            <a:ext cx="6048375"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Étape 3: Ouvrez votre terminal et naviguez jusqu'à ce dossier dans lequel vous avez téléchargé le fichier Workbench à l'aide de cd NomDossier.</a:t>
            </a:r>
            <a:endParaRPr lang="en-US" sz="1600" dirty="0">
              <a:solidFill>
                <a:schemeClr val="dk1"/>
              </a:solidFill>
              <a:latin typeface="Archivo Light"/>
              <a:cs typeface="Archivo Light"/>
              <a:sym typeface="Archivo Light"/>
            </a:endParaRPr>
          </a:p>
        </p:txBody>
      </p:sp>
      <p:pic>
        <p:nvPicPr>
          <p:cNvPr id="3" name="Image 2">
            <a:extLst>
              <a:ext uri="{FF2B5EF4-FFF2-40B4-BE49-F238E27FC236}">
                <a16:creationId xmlns:a16="http://schemas.microsoft.com/office/drawing/2014/main" id="{B3CFB77B-EE45-7331-6BE1-7920279380AB}"/>
              </a:ext>
            </a:extLst>
          </p:cNvPr>
          <p:cNvPicPr>
            <a:picLocks noChangeAspect="1"/>
          </p:cNvPicPr>
          <p:nvPr/>
        </p:nvPicPr>
        <p:blipFill>
          <a:blip r:embed="rId3"/>
          <a:stretch>
            <a:fillRect/>
          </a:stretch>
        </p:blipFill>
        <p:spPr>
          <a:xfrm>
            <a:off x="1654659" y="1809295"/>
            <a:ext cx="6048375" cy="2533650"/>
          </a:xfrm>
          <a:prstGeom prst="rect">
            <a:avLst/>
          </a:prstGeom>
        </p:spPr>
      </p:pic>
    </p:spTree>
    <p:extLst>
      <p:ext uri="{BB962C8B-B14F-4D97-AF65-F5344CB8AC3E}">
        <p14:creationId xmlns:p14="http://schemas.microsoft.com/office/powerpoint/2010/main" val="377880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202222" y="4606089"/>
            <a:ext cx="1021756" cy="332094"/>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576;p38">
            <a:extLst>
              <a:ext uri="{FF2B5EF4-FFF2-40B4-BE49-F238E27FC236}">
                <a16:creationId xmlns:a16="http://schemas.microsoft.com/office/drawing/2014/main" id="{09A20EFA-E8F6-B6FB-837B-512C4CDC7F15}"/>
              </a:ext>
            </a:extLst>
          </p:cNvPr>
          <p:cNvSpPr txBox="1">
            <a:spLocks/>
          </p:cNvSpPr>
          <p:nvPr/>
        </p:nvSpPr>
        <p:spPr>
          <a:xfrm>
            <a:off x="1242762" y="4615627"/>
            <a:ext cx="3880165" cy="274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6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indent="0" algn="just"/>
            <a:r>
              <a:rPr lang="en-US" dirty="0">
                <a:solidFill>
                  <a:schemeClr val="tx1">
                    <a:lumMod val="85000"/>
                  </a:schemeClr>
                </a:solidFill>
              </a:rPr>
              <a:t>installation</a:t>
            </a:r>
          </a:p>
        </p:txBody>
      </p:sp>
      <p:grpSp>
        <p:nvGrpSpPr>
          <p:cNvPr id="6" name="Google Shape;2566;p57">
            <a:extLst>
              <a:ext uri="{FF2B5EF4-FFF2-40B4-BE49-F238E27FC236}">
                <a16:creationId xmlns:a16="http://schemas.microsoft.com/office/drawing/2014/main" id="{E7ED8784-8989-2F80-A359-FC2236E357B1}"/>
              </a:ext>
            </a:extLst>
          </p:cNvPr>
          <p:cNvGrpSpPr/>
          <p:nvPr/>
        </p:nvGrpSpPr>
        <p:grpSpPr>
          <a:xfrm>
            <a:off x="328086" y="262528"/>
            <a:ext cx="749797" cy="717499"/>
            <a:chOff x="1317586" y="1856572"/>
            <a:chExt cx="749797" cy="717499"/>
          </a:xfrm>
        </p:grpSpPr>
        <p:sp>
          <p:nvSpPr>
            <p:cNvPr id="9" name="Google Shape;2567;p57">
              <a:extLst>
                <a:ext uri="{FF2B5EF4-FFF2-40B4-BE49-F238E27FC236}">
                  <a16:creationId xmlns:a16="http://schemas.microsoft.com/office/drawing/2014/main" id="{EA68A40E-E870-DADE-0122-9418E3B8AA56}"/>
                </a:ext>
              </a:extLst>
            </p:cNvPr>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8;p57">
              <a:extLst>
                <a:ext uri="{FF2B5EF4-FFF2-40B4-BE49-F238E27FC236}">
                  <a16:creationId xmlns:a16="http://schemas.microsoft.com/office/drawing/2014/main" id="{917BFEF5-2FF9-9FA7-FD3F-82810F055B5A}"/>
                </a:ext>
              </a:extLst>
            </p:cNvPr>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97;p57">
            <a:extLst>
              <a:ext uri="{FF2B5EF4-FFF2-40B4-BE49-F238E27FC236}">
                <a16:creationId xmlns:a16="http://schemas.microsoft.com/office/drawing/2014/main" id="{DDD0CD37-6AEE-D480-BF51-EE2B07A0757F}"/>
              </a:ext>
            </a:extLst>
          </p:cNvPr>
          <p:cNvSpPr txBox="1"/>
          <p:nvPr/>
        </p:nvSpPr>
        <p:spPr>
          <a:xfrm>
            <a:off x="387881" y="303800"/>
            <a:ext cx="656100" cy="60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Orbitron"/>
                <a:ea typeface="Orbitron"/>
                <a:cs typeface="Orbitron"/>
                <a:sym typeface="Orbitron"/>
              </a:rPr>
              <a:t>4</a:t>
            </a:r>
            <a:endParaRPr sz="3000" b="1" dirty="0">
              <a:solidFill>
                <a:schemeClr val="dk1"/>
              </a:solidFill>
              <a:latin typeface="Orbitron"/>
              <a:ea typeface="Orbitron"/>
              <a:cs typeface="Orbitron"/>
              <a:sym typeface="Orbitron"/>
            </a:endParaRPr>
          </a:p>
        </p:txBody>
      </p:sp>
      <p:sp>
        <p:nvSpPr>
          <p:cNvPr id="17" name="Google Shape;1576;p38">
            <a:extLst>
              <a:ext uri="{FF2B5EF4-FFF2-40B4-BE49-F238E27FC236}">
                <a16:creationId xmlns:a16="http://schemas.microsoft.com/office/drawing/2014/main" id="{40E1B7B2-CA7E-A6F8-467F-E5EC02258A9A}"/>
              </a:ext>
            </a:extLst>
          </p:cNvPr>
          <p:cNvSpPr txBox="1">
            <a:spLocks/>
          </p:cNvSpPr>
          <p:nvPr/>
        </p:nvSpPr>
        <p:spPr>
          <a:xfrm>
            <a:off x="1654658" y="517186"/>
            <a:ext cx="6048375" cy="1464133"/>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Archivo Light"/>
                <a:cs typeface="Archivo Light"/>
              </a:rPr>
              <a:t>Étape 4 : exécuter la commande d'installation </a:t>
            </a:r>
          </a:p>
          <a:p>
            <a:pPr marL="342900" indent="-342900">
              <a:buClr>
                <a:schemeClr val="tx1"/>
              </a:buClr>
              <a:buFont typeface="Arial" panose="020B0604020202020204" pitchFamily="34" charset="0"/>
              <a:buChar char="•"/>
            </a:pPr>
            <a:r>
              <a:rPr lang="fr-FR" sz="1600" dirty="0">
                <a:solidFill>
                  <a:schemeClr val="tx1"/>
                </a:solidFill>
                <a:latin typeface="Archivo Light"/>
                <a:cs typeface="Archivo Light"/>
              </a:rPr>
              <a:t>Après avoir navigué dans ce dossier, exécutez la commande suivante dans votre terminal pour installer MySQL Workbench.</a:t>
            </a:r>
            <a:endParaRPr lang="en-US" sz="1600" dirty="0">
              <a:solidFill>
                <a:schemeClr val="tx1"/>
              </a:solidFill>
              <a:latin typeface="Archivo Light"/>
              <a:cs typeface="Archivo Light"/>
              <a:sym typeface="Archivo Light"/>
            </a:endParaRPr>
          </a:p>
        </p:txBody>
      </p:sp>
      <p:pic>
        <p:nvPicPr>
          <p:cNvPr id="4" name="Image 3">
            <a:extLst>
              <a:ext uri="{FF2B5EF4-FFF2-40B4-BE49-F238E27FC236}">
                <a16:creationId xmlns:a16="http://schemas.microsoft.com/office/drawing/2014/main" id="{643FA175-F233-5023-D8BA-56DDD6D805A8}"/>
              </a:ext>
            </a:extLst>
          </p:cNvPr>
          <p:cNvPicPr>
            <a:picLocks noChangeAspect="1"/>
          </p:cNvPicPr>
          <p:nvPr/>
        </p:nvPicPr>
        <p:blipFill>
          <a:blip r:embed="rId3"/>
          <a:stretch>
            <a:fillRect/>
          </a:stretch>
        </p:blipFill>
        <p:spPr>
          <a:xfrm>
            <a:off x="995216" y="1932281"/>
            <a:ext cx="7324899" cy="2459802"/>
          </a:xfrm>
          <a:prstGeom prst="rect">
            <a:avLst/>
          </a:prstGeom>
        </p:spPr>
      </p:pic>
    </p:spTree>
    <p:extLst>
      <p:ext uri="{BB962C8B-B14F-4D97-AF65-F5344CB8AC3E}">
        <p14:creationId xmlns:p14="http://schemas.microsoft.com/office/powerpoint/2010/main" val="1483467191"/>
      </p:ext>
    </p:extLst>
  </p:cSld>
  <p:clrMapOvr>
    <a:masterClrMapping/>
  </p:clrMapOvr>
</p:sld>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1529</Words>
  <Application>Microsoft Office PowerPoint</Application>
  <PresentationFormat>Affichage à l'écran (16:9)</PresentationFormat>
  <Paragraphs>195</Paragraphs>
  <Slides>53</Slides>
  <Notes>53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53</vt:i4>
      </vt:variant>
    </vt:vector>
  </HeadingPairs>
  <TitlesOfParts>
    <vt:vector size="62" baseType="lpstr">
      <vt:lpstr>Orbitron</vt:lpstr>
      <vt:lpstr>Söhne Mono</vt:lpstr>
      <vt:lpstr>Archivo Light</vt:lpstr>
      <vt:lpstr>MS PGothic</vt:lpstr>
      <vt:lpstr>Verdana</vt:lpstr>
      <vt:lpstr>Arial</vt:lpstr>
      <vt:lpstr>Söhne</vt:lpstr>
      <vt:lpstr>Cuprum</vt:lpstr>
      <vt:lpstr>Virtual Metaverse Project Proposal by Slidesgo</vt:lpstr>
      <vt:lpstr>MySQL workebanch et serveur</vt:lpstr>
      <vt:lpstr>Objectifs</vt:lpstr>
      <vt:lpstr>MySQL Workbench</vt:lpstr>
      <vt:lpstr>Introduction</vt:lpstr>
      <vt:lpstr>Installation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Créer un nouveau module</vt:lpstr>
      <vt:lpstr>Présentation PowerPoint</vt:lpstr>
      <vt:lpstr>Présentation PowerPoint</vt:lpstr>
      <vt:lpstr>Présentation PowerPoint</vt:lpstr>
      <vt:lpstr>Créer un shéma est ses objets</vt:lpstr>
      <vt:lpstr>Présentation PowerPoint</vt:lpstr>
      <vt:lpstr>Présentation PowerPoint</vt:lpstr>
      <vt:lpstr>Présentation PowerPoint</vt:lpstr>
      <vt:lpstr>Présentation PowerPoint</vt:lpstr>
      <vt:lpstr>Présentation PowerPoint</vt:lpstr>
      <vt:lpstr>Présentation PowerPoint</vt:lpstr>
      <vt:lpstr>Créer les relation entre les tables</vt:lpstr>
      <vt:lpstr>Présentation PowerPoint</vt:lpstr>
      <vt:lpstr>Présentation PowerPoint</vt:lpstr>
      <vt:lpstr>Présentation PowerPoint</vt:lpstr>
      <vt:lpstr>Serveur MySQL</vt:lpstr>
      <vt:lpstr>Introduction</vt:lpstr>
      <vt:lpstr>Autres SBDR Populaires</vt:lpstr>
      <vt:lpstr>Les Principaux Avantages de MySQL</vt:lpstr>
      <vt:lpstr>Installation &amp; configuration</vt:lpstr>
      <vt:lpstr>Présentation PowerPoint</vt:lpstr>
      <vt:lpstr>Présentation PowerPoint</vt:lpstr>
      <vt:lpstr>Présentation PowerPoint</vt:lpstr>
      <vt:lpstr>Présentation PowerPoint</vt:lpstr>
      <vt:lpstr>Présentation PowerPoint</vt:lpstr>
      <vt:lpstr>Présentation PowerPoint</vt:lpstr>
      <vt:lpstr>La gestion des services MySQL</vt:lpstr>
      <vt:lpstr>Présentation PowerPoint</vt:lpstr>
      <vt:lpstr>Présentation PowerPoint</vt:lpstr>
      <vt:lpstr>Présentation PowerPoint</vt:lpstr>
      <vt:lpstr>Présentation PowerPoint</vt:lpstr>
      <vt:lpstr>Présentation PowerPoint</vt:lpstr>
      <vt:lpstr>Configuration des ports MYSQL</vt:lpstr>
      <vt:lpstr>Présentation PowerPoint</vt:lpstr>
      <vt:lpstr>Présentation PowerPoint</vt:lpstr>
      <vt:lpstr>Présentation PowerPoint</vt:lpstr>
      <vt:lpstr>Présentation PowerPoint</vt:lpstr>
      <vt:lpstr>Super! 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workebanch et serveur</dc:title>
  <dc:creator>najda</dc:creator>
  <cp:lastModifiedBy>NAJDAOUI ZOBAIR</cp:lastModifiedBy>
  <cp:revision>24</cp:revision>
  <dcterms:modified xsi:type="dcterms:W3CDTF">2023-03-10T13:57:23Z</dcterms:modified>
</cp:coreProperties>
</file>